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70" r:id="rId12"/>
    <p:sldId id="271" r:id="rId13"/>
    <p:sldId id="272" r:id="rId14"/>
    <p:sldId id="266" r:id="rId15"/>
    <p:sldId id="269" r:id="rId16"/>
    <p:sldId id="268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C799-0DD6-4749-85D2-852818621651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21F9-C6BE-46D0-BE86-E0E15DFF2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Устойчиво развитие</a:t>
            </a:r>
            <a:br>
              <a:rPr lang="bg-BG" dirty="0" smtClean="0"/>
            </a:br>
            <a:r>
              <a:rPr lang="bg-BG" dirty="0" smtClean="0"/>
              <a:t>Ключови събития и документи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Среща по устойчиво развитие на ООН</a:t>
            </a:r>
            <a:br>
              <a:rPr lang="bg-BG" sz="2800" b="1" dirty="0" smtClean="0"/>
            </a:br>
            <a:r>
              <a:rPr lang="bg-BG" sz="2800" b="1" dirty="0" smtClean="0"/>
              <a:t>Ню Йорк 2015</a:t>
            </a:r>
            <a:br>
              <a:rPr lang="bg-BG" sz="2800" b="1" dirty="0" smtClean="0"/>
            </a:br>
            <a:r>
              <a:rPr lang="bg-BG" sz="2800" b="1" dirty="0" smtClean="0"/>
              <a:t>Цели за устойчиво развитие до 2030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1612776"/>
          </a:xfrm>
        </p:spPr>
        <p:txBody>
          <a:bodyPr>
            <a:normAutofit/>
          </a:bodyPr>
          <a:lstStyle/>
          <a:p>
            <a:pPr marL="4763" indent="-4763">
              <a:buNone/>
            </a:pPr>
            <a:r>
              <a:rPr lang="bg-BG" sz="2400" dirty="0" smtClean="0"/>
              <a:t>На срещата в Ню Йорк през 2015 се приемат следните седемнадесет цели за устойчиво развитие до 2030: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526744"/>
          <a:ext cx="8784976" cy="2941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88"/>
                <a:gridCol w="4392488"/>
              </a:tblGrid>
              <a:tr h="2918480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Премахване на бедността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Премахване на гладуването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Здравеопазване за всеки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Качествено образование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Равенство на половете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Достъп до чиста вода и комунални услуги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Достъпна и чиста енергия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Работа и икономически растеж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bg-BG" sz="1700" dirty="0" smtClean="0"/>
                        <a:t>Индустрия, иновации и инфраструктура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 startAt="10"/>
                      </a:pPr>
                      <a:r>
                        <a:rPr lang="bg-BG" sz="1700" dirty="0" smtClean="0"/>
                        <a:t>Намалени социални и икономически неравенства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Устойчиви градове и общества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Устойчиво производство и потребление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Борба с климатичните промени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Биоразнообразие в океаните и моретата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Биоразнообразие на сушата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Мир, справедливост и силни институции</a:t>
                      </a:r>
                    </a:p>
                    <a:p>
                      <a:pPr marL="514350" indent="-514350">
                        <a:buAutoNum type="arabicPeriod" startAt="10"/>
                      </a:pPr>
                      <a:r>
                        <a:rPr lang="bg-BG" sz="1700" dirty="0" smtClean="0"/>
                        <a:t>Партньорство за постигане на </a:t>
                      </a:r>
                      <a:r>
                        <a:rPr lang="bg-BG" sz="1700" dirty="0" smtClean="0"/>
                        <a:t>целите</a:t>
                      </a:r>
                      <a:endParaRPr lang="en-US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541039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 резултат от срещата е възприет нов план за развитие до 2030 г., част от който са горепосочените цели - (Т</a:t>
            </a:r>
            <a:r>
              <a:rPr lang="en-GB" sz="2400" dirty="0" err="1" smtClean="0"/>
              <a:t>ransforming</a:t>
            </a:r>
            <a:r>
              <a:rPr lang="en-GB" sz="2400" dirty="0" smtClean="0"/>
              <a:t> our world: the 2030 Agenda for</a:t>
            </a:r>
            <a:r>
              <a:rPr lang="bg-BG" sz="2400" dirty="0" smtClean="0"/>
              <a:t> </a:t>
            </a:r>
            <a:r>
              <a:rPr lang="en-GB" sz="2400" dirty="0" smtClean="0"/>
              <a:t>Sustainable Development</a:t>
            </a:r>
            <a:r>
              <a:rPr lang="bg-BG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ЕС след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ЕС възприема целите, заложени в плана за устойчиво развитие до 2030, по време на срещата на ООН в Ню Йорк.</a:t>
            </a:r>
          </a:p>
          <a:p>
            <a:r>
              <a:rPr lang="bg-BG" dirty="0" smtClean="0"/>
              <a:t>На този етап политиката на съюза ще се води в съответствие с този план, като всяка страна членка ще трябва да изгради своя програма за постигането му. Целта е тези програми да надградят плановете за развитие до 2020.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Устойчиво развитие на България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България все още няма утвърдена обща стратегия за устойчиво развитие до 2030 г. и се очаква такава да бъде съставена през 2018 г.</a:t>
            </a:r>
          </a:p>
          <a:p>
            <a:r>
              <a:rPr lang="bg-BG" dirty="0" smtClean="0"/>
              <a:t>Основен стратегически документ за развитието на България е Националната програма за развитие: България 2020.</a:t>
            </a:r>
          </a:p>
          <a:p>
            <a:r>
              <a:rPr lang="bg-BG" dirty="0" smtClean="0"/>
              <a:t>Стратегията се реализира текущо чрез ежегодно приемане на три годишни планове за развитие, като всяка година се актуализира плана до сега.</a:t>
            </a:r>
          </a:p>
          <a:p>
            <a:r>
              <a:rPr lang="bg-BG" dirty="0" smtClean="0"/>
              <a:t>Разработени са </a:t>
            </a:r>
            <a:r>
              <a:rPr lang="bg-BG" dirty="0" smtClean="0"/>
              <a:t>редица стратегии за устойчиво развитие на отделни сектори от икономиката – туризъм, земеделие, транспорт и т.н.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на </a:t>
            </a:r>
            <a:r>
              <a:rPr lang="ru-RU" dirty="0" err="1" smtClean="0"/>
              <a:t>Националната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за развитие: </a:t>
            </a:r>
            <a:r>
              <a:rPr lang="ru-RU" dirty="0" err="1" smtClean="0"/>
              <a:t>България</a:t>
            </a:r>
            <a:r>
              <a:rPr lang="ru-RU" dirty="0" smtClean="0"/>
              <a:t>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Подобряване на достъпа и повишаване на качеството на образованието и обучението и качествените характеристики на работната сила;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Намаляване на бедността и насърчаване на социалното включване;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Постигане на устойчиво интегрирано регионално развитие и използване на местния потенциал;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Развитие на аграрния отрасъл за осигуряване на хранителна сигурност и за производство на продукти с висока добавена стойност при устойчиво управление на природните ресурси;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Подкрепа на иновационните и инвестиционни дейности за повишаване на конкурентоспособността на икономиката;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Укрепване на институционалната среда за по-висока ефективност на публичните услуги за гражданите и бизнеса;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Енергийна сигурност и повишаване на ресурсната ефективност;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2000" dirty="0" smtClean="0"/>
              <a:t>Подобряване на транспортната свързаност и достъпът до пазари.</a:t>
            </a:r>
            <a:endParaRPr lang="bg-BG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Протоколът от Киото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Протоколът</a:t>
            </a:r>
            <a:r>
              <a:rPr lang="ru-RU" dirty="0" smtClean="0"/>
              <a:t> от Киото е </a:t>
            </a:r>
            <a:r>
              <a:rPr lang="ru-RU" dirty="0" err="1" smtClean="0"/>
              <a:t>международно</a:t>
            </a:r>
            <a:r>
              <a:rPr lang="ru-RU" dirty="0" smtClean="0"/>
              <a:t> </a:t>
            </a:r>
            <a:r>
              <a:rPr lang="ru-RU" dirty="0" err="1" smtClean="0"/>
              <a:t>споразумение</a:t>
            </a:r>
            <a:r>
              <a:rPr lang="ru-RU" dirty="0" smtClean="0"/>
              <a:t>  за </a:t>
            </a:r>
            <a:r>
              <a:rPr lang="ru-RU" dirty="0" err="1" smtClean="0"/>
              <a:t>контрол</a:t>
            </a:r>
            <a:r>
              <a:rPr lang="ru-RU" dirty="0" smtClean="0"/>
              <a:t> над </a:t>
            </a:r>
            <a:r>
              <a:rPr lang="ru-RU" dirty="0" err="1" smtClean="0"/>
              <a:t>глобалното</a:t>
            </a:r>
            <a:r>
              <a:rPr lang="ru-RU" dirty="0" smtClean="0"/>
              <a:t> </a:t>
            </a:r>
            <a:r>
              <a:rPr lang="ru-RU" dirty="0" err="1" smtClean="0"/>
              <a:t>затопляне</a:t>
            </a:r>
            <a:r>
              <a:rPr lang="ru-RU" dirty="0" smtClean="0"/>
              <a:t>, </a:t>
            </a:r>
            <a:r>
              <a:rPr lang="ru-RU" dirty="0" err="1" smtClean="0"/>
              <a:t>ангажиращо</a:t>
            </a:r>
            <a:r>
              <a:rPr lang="ru-RU" dirty="0" smtClean="0"/>
              <a:t> </a:t>
            </a:r>
            <a:r>
              <a:rPr lang="ru-RU" dirty="0" err="1" smtClean="0"/>
              <a:t>подписалите</a:t>
            </a:r>
            <a:r>
              <a:rPr lang="ru-RU" dirty="0" smtClean="0"/>
              <a:t> го </a:t>
            </a:r>
            <a:r>
              <a:rPr lang="ru-RU" dirty="0" err="1" smtClean="0"/>
              <a:t>държави</a:t>
            </a:r>
            <a:r>
              <a:rPr lang="ru-RU" dirty="0" smtClean="0"/>
              <a:t> да </a:t>
            </a:r>
            <a:r>
              <a:rPr lang="ru-RU" dirty="0" err="1" smtClean="0"/>
              <a:t>намалят</a:t>
            </a:r>
            <a:r>
              <a:rPr lang="ru-RU" dirty="0" smtClean="0"/>
              <a:t> </a:t>
            </a:r>
            <a:r>
              <a:rPr lang="ru-RU" dirty="0" err="1" smtClean="0"/>
              <a:t>своите</a:t>
            </a:r>
            <a:r>
              <a:rPr lang="ru-RU" dirty="0" smtClean="0"/>
              <a:t> </a:t>
            </a:r>
            <a:r>
              <a:rPr lang="ru-RU" dirty="0" err="1" smtClean="0"/>
              <a:t>емисии</a:t>
            </a:r>
            <a:r>
              <a:rPr lang="ru-RU" dirty="0" smtClean="0"/>
              <a:t> от </a:t>
            </a:r>
            <a:r>
              <a:rPr lang="ru-RU" dirty="0" err="1" smtClean="0"/>
              <a:t>парникови</a:t>
            </a:r>
            <a:r>
              <a:rPr lang="ru-RU" dirty="0" smtClean="0"/>
              <a:t> </a:t>
            </a:r>
            <a:r>
              <a:rPr lang="ru-RU" dirty="0" err="1" smtClean="0"/>
              <a:t>газове</a:t>
            </a:r>
            <a:r>
              <a:rPr lang="ru-RU" dirty="0" smtClean="0"/>
              <a:t>, </a:t>
            </a:r>
            <a:r>
              <a:rPr lang="ru-RU" dirty="0" err="1" smtClean="0"/>
              <a:t>прието</a:t>
            </a:r>
            <a:r>
              <a:rPr lang="ru-RU" dirty="0" smtClean="0"/>
              <a:t> в Киото, Япония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 smtClean="0"/>
              <a:t>декември</a:t>
            </a:r>
            <a:r>
              <a:rPr lang="ru-RU" dirty="0" smtClean="0"/>
              <a:t> 1997 г. в </a:t>
            </a:r>
            <a:r>
              <a:rPr lang="ru-RU" dirty="0" err="1" smtClean="0"/>
              <a:t>допълнение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Рамковата</a:t>
            </a:r>
            <a:r>
              <a:rPr lang="ru-RU" dirty="0" smtClean="0"/>
              <a:t> конвенция на ООН за </a:t>
            </a:r>
            <a:r>
              <a:rPr lang="ru-RU" dirty="0" err="1" smtClean="0"/>
              <a:t>изменението</a:t>
            </a:r>
            <a:r>
              <a:rPr lang="ru-RU" dirty="0" smtClean="0"/>
              <a:t> на климата.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Протоколът от Киото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Протоколът е подписан от почти всички страни в света, но не е ратифициран от всички. Подписът показва политическа подкрепа, докато ратификацията е предпоставка за ангажимент. Именно поради това протоколът влиза в сила чак през 2005 г.</a:t>
            </a:r>
          </a:p>
          <a:p>
            <a:r>
              <a:rPr lang="bg-BG" dirty="0" smtClean="0"/>
              <a:t>Съгласно чл. 25:</a:t>
            </a:r>
          </a:p>
          <a:p>
            <a:pPr>
              <a:buNone/>
            </a:pPr>
            <a:r>
              <a:rPr lang="bg-BG" i="1" dirty="0" smtClean="0"/>
              <a:t>	“Този протокол влиза в сила на деветдесетия ден след датата, на която не по-малко от 55 страни по конвенцията, които са допринесли общо за най-малко 55 % от общите емисии на въглероден диоксид през 1990 г., депозират своите документи за ратификация, приемане, одобрение или присъединяване.”</a:t>
            </a:r>
            <a:endParaRPr lang="bg-BG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 на протокола от Киото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Целта на протокола от Киото е всички участващи страни да намалят емисиите на парникови газове с 5.2% до 2012 г.</a:t>
            </a:r>
          </a:p>
          <a:p>
            <a:r>
              <a:rPr lang="bg-BG" dirty="0" smtClean="0"/>
              <a:t>Тази цифра е колективна и за да се постигне е разпределено различно намаляване на различните държави. Развиващите се държави като Индия и Китай нямат такова задължение за разлика от САЩ, Канада и страните от ЕС.</a:t>
            </a:r>
          </a:p>
          <a:p>
            <a:r>
              <a:rPr lang="bg-BG" dirty="0" smtClean="0"/>
              <a:t>Ако дадена страна надхвърли допустимото количество вредни емисии се задължава да се включи в търговия с такива, като може да ги предаде на страна с по-малко.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Протоколът от Киото след 2012 г.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dirty="0" smtClean="0"/>
              <a:t>	След 2012 г. се договаря втори период на действие – допълнително споразумение, известно като “Поправката от Доха” с 37 страни, които трябва да </a:t>
            </a:r>
            <a:r>
              <a:rPr lang="bg-BG" dirty="0" err="1" smtClean="0"/>
              <a:t>раотят</a:t>
            </a:r>
            <a:r>
              <a:rPr lang="bg-BG" dirty="0" smtClean="0"/>
              <a:t> за намаляване на вредните си емисии.</a:t>
            </a:r>
          </a:p>
          <a:p>
            <a:pPr>
              <a:buNone/>
            </a:pPr>
            <a:r>
              <a:rPr lang="bg-BG" dirty="0" smtClean="0"/>
              <a:t>	От тези 37 страни </a:t>
            </a:r>
            <a:r>
              <a:rPr lang="bg-BG" dirty="0" err="1" smtClean="0"/>
              <a:t>смао</a:t>
            </a:r>
            <a:r>
              <a:rPr lang="bg-BG" dirty="0" smtClean="0"/>
              <a:t> седем са го ратифицирали, а за да влезе в сила поправката е необходимо приемането и от 144 страни. През 2016 г. тя е приета едва от 66.</a:t>
            </a:r>
          </a:p>
          <a:p>
            <a:pPr>
              <a:buNone/>
            </a:pPr>
            <a:r>
              <a:rPr lang="bg-BG" dirty="0" smtClean="0"/>
              <a:t>	Икономиките на САЩ и Канада са едни от най-големите източници на вредни емисии и не са част от протокола от Киото и в двата му периода – до 2012 и след това. </a:t>
            </a:r>
          </a:p>
          <a:p>
            <a:pPr>
              <a:buNone/>
            </a:pPr>
            <a:r>
              <a:rPr lang="bg-BG" dirty="0" smtClean="0"/>
              <a:t>	Възниква въпросът за това до колко такива мерки са резултатни и до колко са просто политически намерения без резултат.</a:t>
            </a:r>
          </a:p>
          <a:p>
            <a:pPr>
              <a:buNone/>
            </a:pPr>
            <a:endParaRPr lang="bg-BG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 smtClean="0"/>
              <a:t>Рио 1992 – Конференция на ООН за Околната среда и развитието</a:t>
            </a:r>
            <a:br>
              <a:rPr lang="bg-BG" sz="2800" dirty="0" smtClean="0"/>
            </a:br>
            <a:r>
              <a:rPr lang="bg-BG" sz="2800" dirty="0" smtClean="0"/>
              <a:t>(</a:t>
            </a:r>
            <a:r>
              <a:rPr lang="en-US" sz="2800" dirty="0" smtClean="0"/>
              <a:t>Earth Summit)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Първата конференция на ООН по околна среда и развитие.</a:t>
            </a:r>
          </a:p>
          <a:p>
            <a:r>
              <a:rPr lang="bg-BG" dirty="0" smtClean="0"/>
              <a:t>179 участващи държави.</a:t>
            </a:r>
          </a:p>
          <a:p>
            <a:r>
              <a:rPr lang="bg-BG" dirty="0" smtClean="0"/>
              <a:t>Приета е програма за околна среда и развитие през 21-ви век – Програма 21.</a:t>
            </a:r>
          </a:p>
          <a:p>
            <a:r>
              <a:rPr lang="bg-BG" dirty="0" smtClean="0"/>
              <a:t>Подписана е декларацията от Рио за Околна среда и развитие.</a:t>
            </a:r>
          </a:p>
          <a:p>
            <a:r>
              <a:rPr lang="bg-BG" dirty="0" smtClean="0"/>
              <a:t>Подписана е конвенция за изменение на климата.</a:t>
            </a:r>
          </a:p>
          <a:p>
            <a:r>
              <a:rPr lang="bg-BG" dirty="0" smtClean="0"/>
              <a:t>Подписана е конвенция за биологично разнообразие.</a:t>
            </a:r>
          </a:p>
          <a:p>
            <a:r>
              <a:rPr lang="bg-BG" dirty="0" smtClean="0"/>
              <a:t>Учредява се Комисия за устойчиво развитие, която трябва да работи за реализирането на програма 21.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Теми от Рио 1992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Официално се засягат проблеми, свързани с начина на живот, моделите на потребление и производство, климатичните проблеми, необходимостта от глобални съвместни действия.</a:t>
            </a:r>
          </a:p>
          <a:p>
            <a:r>
              <a:rPr lang="bg-BG" dirty="0" smtClean="0"/>
              <a:t>В програма 21 се залага принципа, че е за постигане на устойчиво развитие е необходимо обединяването на трите аспекта: икономически, екологичен, социален.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Хилядолетието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Целите на хилядолетието се поставят на т.нар. Среща на хилядолетието, 6-8 септември 2000 г., в Главната квартира на ООН в Ню Йорк.</a:t>
            </a:r>
          </a:p>
          <a:p>
            <a:r>
              <a:rPr lang="bg-BG" dirty="0" smtClean="0"/>
              <a:t>Основната цел на срещата е да се определи ролята на ООН през 21-ви век.</a:t>
            </a:r>
          </a:p>
          <a:p>
            <a:r>
              <a:rPr lang="bg-BG" dirty="0" smtClean="0"/>
              <a:t>В резултат от срещата е приета декларация на хилядолетието от осем глави, от които произлизат и осемте цели на хилядолетието с хоризонт до 2015 г.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Хилядолетието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713290" cy="515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Рио + 10 – Йоханесбург</a:t>
            </a:r>
            <a:r>
              <a:rPr lang="en-US" sz="3200" b="1" dirty="0" smtClean="0"/>
              <a:t> 2002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en-US" sz="3200" b="1" dirty="0" smtClean="0"/>
              <a:t>World summit on sustainable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/>
              <a:t>Конференцията се организира с цел да се отчете резултатът десет години след конференцията в Рио.</a:t>
            </a:r>
          </a:p>
          <a:p>
            <a:r>
              <a:rPr lang="bg-BG" dirty="0" smtClean="0"/>
              <a:t>Потвърдени са следните предизвикателства пред бъдещото развитие:</a:t>
            </a:r>
          </a:p>
          <a:p>
            <a:pPr lvl="1"/>
            <a:r>
              <a:rPr lang="bg-BG" dirty="0" smtClean="0"/>
              <a:t> задълбочаващо се разделение между бедни и богати, развити и развиващи се страни.</a:t>
            </a:r>
          </a:p>
          <a:p>
            <a:pPr lvl="1"/>
            <a:r>
              <a:rPr lang="bg-BG" dirty="0" smtClean="0"/>
              <a:t>Премахването на бедността, промените в потреблението и производството и защитата на околната среда са база за устойчивото развитие.</a:t>
            </a:r>
          </a:p>
          <a:p>
            <a:pPr lvl="1"/>
            <a:r>
              <a:rPr lang="bg-BG" dirty="0" smtClean="0"/>
              <a:t>Помените в околната среда се влошават.</a:t>
            </a:r>
          </a:p>
          <a:p>
            <a:pPr lvl="1"/>
            <a:r>
              <a:rPr lang="bg-BG" dirty="0" smtClean="0"/>
              <a:t>Глобализацията поставя нови предизвикателства за устойчивото развитие, тъй като развиващите се страни не са способни да се справят в съвременните условия.</a:t>
            </a:r>
          </a:p>
          <a:p>
            <a:pPr lvl="1"/>
            <a:r>
              <a:rPr lang="bg-BG" dirty="0" smtClean="0"/>
              <a:t>В резултат от увеличаващото се икономическо и социално разделение демократичните принципи са застрашени.</a:t>
            </a:r>
          </a:p>
          <a:p>
            <a:pPr lvl="1"/>
            <a:endParaRPr lang="bg-BG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/>
              <a:t>Рио + 10 – Йоханесбург</a:t>
            </a:r>
            <a:r>
              <a:rPr lang="en-US" sz="3200" b="1" dirty="0" smtClean="0"/>
              <a:t> 2002</a:t>
            </a: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en-US" sz="3200" b="1" dirty="0" smtClean="0"/>
              <a:t>World summit on sustainable development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Приети са следните документи:</a:t>
            </a:r>
          </a:p>
          <a:p>
            <a:endParaRPr lang="bg-BG" dirty="0" smtClean="0"/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Декларация от Йоханесбург за устойчиво развитие, която потвърждава ангажимента на участващите страни.</a:t>
            </a:r>
          </a:p>
          <a:p>
            <a:pPr marL="514350" indent="-514350">
              <a:buFont typeface="+mj-lt"/>
              <a:buAutoNum type="arabicPeriod"/>
            </a:pPr>
            <a:endParaRPr lang="bg-BG" dirty="0" smtClean="0"/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План за изпълнение на световната среща по устойчиво развитие с конкретни мерки за действие с цел постигане на устойчиво развитие.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Рио +20</a:t>
            </a:r>
            <a:br>
              <a:rPr lang="bg-BG" sz="3200" dirty="0" smtClean="0"/>
            </a:br>
            <a:r>
              <a:rPr lang="bg-BG" sz="3200" dirty="0" smtClean="0"/>
              <a:t> Конференция на ООН за Устойчиво развитие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Конференцията се провежда в Рио Де Жанейро през 2012 и има следните цели:</a:t>
            </a:r>
          </a:p>
          <a:p>
            <a:pPr lvl="1"/>
            <a:r>
              <a:rPr lang="bg-BG" dirty="0" smtClean="0"/>
              <a:t>Да поднови ангажиментите към устойчивото развитие.</a:t>
            </a:r>
          </a:p>
          <a:p>
            <a:pPr lvl="1"/>
            <a:r>
              <a:rPr lang="bg-BG" dirty="0" smtClean="0"/>
              <a:t>Да отчете свършеното до сега в резултат от предходни ангажименти и споразумения.</a:t>
            </a:r>
          </a:p>
          <a:p>
            <a:pPr lvl="1"/>
            <a:r>
              <a:rPr lang="bg-BG" dirty="0" smtClean="0"/>
              <a:t>Да идентифицира нови и зараждащи се предизвикателства.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bg-BG" sz="3200" dirty="0"/>
              <a:t>Фокусът на конференцията е в две направления:</a:t>
            </a:r>
          </a:p>
          <a:p>
            <a:pPr marL="971550" lvl="1" indent="-514350">
              <a:buAutoNum type="arabicPeriod"/>
            </a:pPr>
            <a:r>
              <a:rPr lang="bg-BG" dirty="0" smtClean="0"/>
              <a:t>Зелена икономика в контекста на устойчиво развитие и премахване на бедността.</a:t>
            </a:r>
          </a:p>
          <a:p>
            <a:pPr marL="971550" lvl="1" indent="-514350">
              <a:buAutoNum type="arabicPeriod"/>
            </a:pPr>
            <a:r>
              <a:rPr lang="bg-BG" dirty="0" smtClean="0"/>
              <a:t>Институционална рамка за устойчиво развитие.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Рио +20</a:t>
            </a:r>
            <a:br>
              <a:rPr lang="bg-BG" sz="3200" dirty="0" smtClean="0"/>
            </a:br>
            <a:r>
              <a:rPr lang="bg-BG" sz="3200" dirty="0" smtClean="0"/>
              <a:t> Конференция на ООН за Устойчиво развитие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 smtClean="0"/>
              <a:t>В резултат от конференцията са потвърдени поетите до сега ангажименти, но за разлика от предходните конференции липсват ключови документи.</a:t>
            </a:r>
          </a:p>
          <a:p>
            <a:r>
              <a:rPr lang="bg-BG" sz="2400" dirty="0" smtClean="0"/>
              <a:t>Издаден е документ “Бъдещето, което искаме”, който обслужва целите, свързани с поетите до сега ангажименти и идентифицирането на нови предизвикателства.</a:t>
            </a:r>
          </a:p>
          <a:p>
            <a:r>
              <a:rPr lang="bg-BG" sz="2400" dirty="0" smtClean="0"/>
              <a:t>Предвижда се създаването на нови цели за устойчиво развитие, които да надградят след 2015 възприетите до сега цели на хилядолетието.</a:t>
            </a:r>
          </a:p>
          <a:p>
            <a:r>
              <a:rPr lang="bg-BG" sz="2400" dirty="0" smtClean="0"/>
              <a:t>Резултатите от конференцията са противоречиви и заради отсъствието на лидерите на САЩ – </a:t>
            </a:r>
            <a:r>
              <a:rPr lang="bg-BG" sz="2400" dirty="0" err="1" smtClean="0"/>
              <a:t>Барак</a:t>
            </a:r>
            <a:r>
              <a:rPr lang="bg-BG" sz="2400" dirty="0" smtClean="0"/>
              <a:t> </a:t>
            </a:r>
            <a:r>
              <a:rPr lang="bg-BG" sz="2400" dirty="0" err="1" smtClean="0"/>
              <a:t>Обама</a:t>
            </a:r>
            <a:r>
              <a:rPr lang="bg-BG" sz="2400" dirty="0" smtClean="0"/>
              <a:t>, Германия – Ангела </a:t>
            </a:r>
            <a:r>
              <a:rPr lang="bg-BG" sz="2400" dirty="0" err="1" smtClean="0"/>
              <a:t>Меркел</a:t>
            </a:r>
            <a:r>
              <a:rPr lang="bg-BG" sz="2400" dirty="0" smtClean="0"/>
              <a:t> и Великобритания – Джеймс </a:t>
            </a:r>
            <a:r>
              <a:rPr lang="bg-BG" sz="2400" dirty="0" err="1" smtClean="0"/>
              <a:t>Камерън</a:t>
            </a:r>
            <a:r>
              <a:rPr lang="bg-BG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1139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Устойчиво развитие Ключови събития и документи</vt:lpstr>
      <vt:lpstr>Рио 1992 – Конференция на ООН за Околната среда и развитието (Earth Summit)</vt:lpstr>
      <vt:lpstr>Теми от Рио 1992</vt:lpstr>
      <vt:lpstr>Цели на Хилядолетието</vt:lpstr>
      <vt:lpstr>Цели на Хилядолетието</vt:lpstr>
      <vt:lpstr>Рио + 10 – Йоханесбург 2002 World summit on sustainable development</vt:lpstr>
      <vt:lpstr>Рио + 10 – Йоханесбург 2002 World summit on sustainable development</vt:lpstr>
      <vt:lpstr>Рио +20  Конференция на ООН за Устойчиво развитие</vt:lpstr>
      <vt:lpstr>Рио +20  Конференция на ООН за Устойчиво развитие</vt:lpstr>
      <vt:lpstr>Среща по устойчиво развитие на ООН Ню Йорк 2015 Цели за устойчиво развитие до 2030</vt:lpstr>
      <vt:lpstr>ЕС след 2015</vt:lpstr>
      <vt:lpstr>Устойчиво развитие на България</vt:lpstr>
      <vt:lpstr>Цели на Националната програма за развитие: България 2020</vt:lpstr>
      <vt:lpstr>Протоколът от Киото</vt:lpstr>
      <vt:lpstr>Протоколът от Киото</vt:lpstr>
      <vt:lpstr>Цел на протокола от Киото</vt:lpstr>
      <vt:lpstr>Протоколът от Киото след 2012 г.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Yuri Tsenkov</dc:creator>
  <cp:lastModifiedBy>Yuri Tsenkov</cp:lastModifiedBy>
  <cp:revision>30</cp:revision>
  <dcterms:created xsi:type="dcterms:W3CDTF">2017-05-08T04:03:42Z</dcterms:created>
  <dcterms:modified xsi:type="dcterms:W3CDTF">2017-05-08T08:49:12Z</dcterms:modified>
</cp:coreProperties>
</file>