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7" r:id="rId2"/>
    <p:sldId id="318" r:id="rId3"/>
    <p:sldId id="284" r:id="rId4"/>
    <p:sldId id="303" r:id="rId5"/>
    <p:sldId id="286" r:id="rId6"/>
    <p:sldId id="304" r:id="rId7"/>
    <p:sldId id="290" r:id="rId8"/>
    <p:sldId id="305" r:id="rId9"/>
    <p:sldId id="312" r:id="rId10"/>
    <p:sldId id="291" r:id="rId11"/>
    <p:sldId id="321" r:id="rId12"/>
    <p:sldId id="311" r:id="rId13"/>
    <p:sldId id="289" r:id="rId14"/>
    <p:sldId id="315" r:id="rId15"/>
    <p:sldId id="292" r:id="rId16"/>
    <p:sldId id="306" r:id="rId17"/>
    <p:sldId id="307" r:id="rId18"/>
    <p:sldId id="310" r:id="rId19"/>
    <p:sldId id="293" r:id="rId20"/>
    <p:sldId id="294" r:id="rId21"/>
    <p:sldId id="319" r:id="rId22"/>
    <p:sldId id="302" r:id="rId23"/>
    <p:sldId id="314" r:id="rId24"/>
    <p:sldId id="301" r:id="rId25"/>
    <p:sldId id="326" r:id="rId26"/>
    <p:sldId id="300" r:id="rId27"/>
    <p:sldId id="316" r:id="rId28"/>
    <p:sldId id="313" r:id="rId29"/>
    <p:sldId id="320" r:id="rId30"/>
    <p:sldId id="324" r:id="rId31"/>
    <p:sldId id="322" r:id="rId32"/>
    <p:sldId id="323" r:id="rId33"/>
    <p:sldId id="283" r:id="rId3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89CC8-B964-4442-9E80-E199540EEAB9}" type="datetimeFigureOut">
              <a:rPr lang="bg-BG" smtClean="0"/>
              <a:pPr/>
              <a:t>9.9.2016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211E0-A0AF-4B92-8ECA-9DBD08A3E6F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491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11E0-A0AF-4B92-8ECA-9DBD08A3E6F3}" type="slidenum">
              <a:rPr lang="bg-BG" smtClean="0">
                <a:solidFill>
                  <a:prstClr val="black"/>
                </a:solidFill>
              </a:rPr>
              <a:pPr/>
              <a:t>1</a:t>
            </a:fld>
            <a:endParaRPr lang="bg-BG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11E0-A0AF-4B92-8ECA-9DBD08A3E6F3}" type="slidenum">
              <a:rPr lang="bg-BG" smtClean="0"/>
              <a:pPr/>
              <a:t>3</a:t>
            </a:fld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11E0-A0AF-4B92-8ECA-9DBD08A3E6F3}" type="slidenum">
              <a:rPr lang="bg-BG" smtClean="0"/>
              <a:pPr/>
              <a:t>5</a:t>
            </a:fld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11E0-A0AF-4B92-8ECA-9DBD08A3E6F3}" type="slidenum">
              <a:rPr lang="bg-BG" smtClean="0"/>
              <a:pPr/>
              <a:t>7</a:t>
            </a:fld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11E0-A0AF-4B92-8ECA-9DBD08A3E6F3}" type="slidenum">
              <a:rPr lang="bg-BG" smtClean="0"/>
              <a:pPr/>
              <a:t>9</a:t>
            </a:fld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11E0-A0AF-4B92-8ECA-9DBD08A3E6F3}" type="slidenum">
              <a:rPr lang="bg-BG" smtClean="0"/>
              <a:pPr/>
              <a:t>13</a:t>
            </a:fld>
            <a:endParaRPr 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11E0-A0AF-4B92-8ECA-9DBD08A3E6F3}" type="slidenum">
              <a:rPr lang="bg-BG" smtClean="0"/>
              <a:pPr/>
              <a:t>33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992-3AE0-4BBD-A371-127AC3CCBBB5}" type="datetimeFigureOut">
              <a:rPr lang="bg-BG" smtClean="0"/>
              <a:pPr/>
              <a:t>9.9.2016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992-3AE0-4BBD-A371-127AC3CCBBB5}" type="datetimeFigureOut">
              <a:rPr lang="bg-BG" smtClean="0"/>
              <a:pPr/>
              <a:t>9.9.2016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992-3AE0-4BBD-A371-127AC3CCBBB5}" type="datetimeFigureOut">
              <a:rPr lang="bg-BG" smtClean="0"/>
              <a:pPr/>
              <a:t>9.9.2016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992-3AE0-4BBD-A371-127AC3CCBBB5}" type="datetimeFigureOut">
              <a:rPr lang="bg-BG" smtClean="0"/>
              <a:pPr/>
              <a:t>9.9.2016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992-3AE0-4BBD-A371-127AC3CCBBB5}" type="datetimeFigureOut">
              <a:rPr lang="bg-BG" smtClean="0"/>
              <a:pPr/>
              <a:t>9.9.2016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992-3AE0-4BBD-A371-127AC3CCBBB5}" type="datetimeFigureOut">
              <a:rPr lang="bg-BG" smtClean="0"/>
              <a:pPr/>
              <a:t>9.9.2016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992-3AE0-4BBD-A371-127AC3CCBBB5}" type="datetimeFigureOut">
              <a:rPr lang="bg-BG" smtClean="0"/>
              <a:pPr/>
              <a:t>9.9.2016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992-3AE0-4BBD-A371-127AC3CCBBB5}" type="datetimeFigureOut">
              <a:rPr lang="bg-BG" smtClean="0"/>
              <a:pPr/>
              <a:t>9.9.2016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992-3AE0-4BBD-A371-127AC3CCBBB5}" type="datetimeFigureOut">
              <a:rPr lang="bg-BG" smtClean="0"/>
              <a:pPr/>
              <a:t>9.9.2016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992-3AE0-4BBD-A371-127AC3CCBBB5}" type="datetimeFigureOut">
              <a:rPr lang="bg-BG" smtClean="0"/>
              <a:pPr/>
              <a:t>9.9.2016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992-3AE0-4BBD-A371-127AC3CCBBB5}" type="datetimeFigureOut">
              <a:rPr lang="bg-BG" smtClean="0"/>
              <a:pPr/>
              <a:t>9.9.2016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65992-3AE0-4BBD-A371-127AC3CCBBB5}" type="datetimeFigureOut">
              <a:rPr lang="bg-BG" smtClean="0"/>
              <a:pPr/>
              <a:t>9.9.2016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D44CD-6C93-4D25-91C1-F399E700F000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imdim@unwe.b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nusecUNWE/?ref=aymt_homepage_pane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dimdim@unwe.b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mailto:ddimitrov@e-dnrs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dnrs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e-dnr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2232248"/>
          </a:xfrm>
        </p:spPr>
        <p:txBody>
          <a:bodyPr>
            <a:noAutofit/>
          </a:bodyPr>
          <a:lstStyle/>
          <a:p>
            <a:r>
              <a:rPr lang="en-US" sz="3600" b="1" dirty="0"/>
              <a:t>Implementation of the Master’s Degree in Nuclear Security at UNWE: Lessons Learned</a:t>
            </a:r>
            <a:endParaRPr lang="bg-BG" sz="2800" b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39552" y="116632"/>
            <a:ext cx="7704856" cy="1584176"/>
          </a:xfrm>
        </p:spPr>
        <p:txBody>
          <a:bodyPr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en-US" sz="4400" b="1" dirty="0" smtClean="0">
                <a:latin typeface="Times New Roman"/>
                <a:ea typeface="Calibri"/>
                <a:cs typeface="Times New Roman"/>
              </a:rPr>
              <a:t>EURATOM INFODAY</a:t>
            </a:r>
            <a:endParaRPr lang="bg-BG" sz="4400" b="1" dirty="0">
              <a:ea typeface="Calibri"/>
              <a:cs typeface="Times New Roman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755576" y="616530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12 September 2016, University of National and World Economy, 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Sofia, Bulgaria</a:t>
            </a:r>
            <a:endParaRPr lang="bg-BG" sz="2000" dirty="0">
              <a:solidFill>
                <a:prstClr val="black"/>
              </a:solidFill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611560" y="4077072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Prof. Dr. </a:t>
            </a:r>
            <a:r>
              <a:rPr lang="en-US" sz="2800" dirty="0" err="1" smtClean="0">
                <a:solidFill>
                  <a:prstClr val="black"/>
                </a:solidFill>
              </a:rPr>
              <a:t>Dimitar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Dimitrov</a:t>
            </a:r>
            <a:r>
              <a:rPr lang="en-US" sz="2800" dirty="0" smtClean="0">
                <a:solidFill>
                  <a:prstClr val="black"/>
                </a:solidFill>
              </a:rPr>
              <a:t>,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University of National and World Economy - Sofia, Bulgaria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E-mail: </a:t>
            </a:r>
            <a:r>
              <a:rPr lang="en-US" sz="2800" u="sng" dirty="0" smtClean="0">
                <a:solidFill>
                  <a:prstClr val="black"/>
                </a:solidFill>
                <a:hlinkClick r:id="rId3"/>
              </a:rPr>
              <a:t>dimdim@unwe.bg</a:t>
            </a:r>
            <a:endParaRPr lang="bg-BG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timeline in Nuclear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April 2014  - INSEN membership</a:t>
            </a:r>
          </a:p>
          <a:p>
            <a:r>
              <a:rPr lang="en-US" sz="4000" dirty="0" smtClean="0"/>
              <a:t>July 2014 – Mr. Amano visit in Bulgaria</a:t>
            </a:r>
          </a:p>
          <a:p>
            <a:r>
              <a:rPr lang="en-US" sz="4000" dirty="0" smtClean="0"/>
              <a:t>August 2014 – Decision to go forward with Master </a:t>
            </a:r>
            <a:r>
              <a:rPr lang="en-US" sz="4000" dirty="0" err="1" smtClean="0"/>
              <a:t>Programme</a:t>
            </a:r>
            <a:r>
              <a:rPr lang="en-US" sz="4000" dirty="0" smtClean="0"/>
              <a:t> in Nuclear Security</a:t>
            </a:r>
          </a:p>
          <a:p>
            <a:r>
              <a:rPr lang="en-US" sz="4000" dirty="0" smtClean="0"/>
              <a:t>August 2015 – Collecting application of Prospective students</a:t>
            </a:r>
          </a:p>
          <a:p>
            <a:r>
              <a:rPr lang="en-US" sz="5600" dirty="0" smtClean="0"/>
              <a:t>November 2015-</a:t>
            </a:r>
            <a:r>
              <a:rPr lang="en-US" sz="5600" dirty="0" smtClean="0">
                <a:solidFill>
                  <a:srgbClr val="FF0000"/>
                </a:solidFill>
              </a:rPr>
              <a:t>START of the PROGRAMME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group - The students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3400" dirty="0">
                <a:solidFill>
                  <a:srgbClr val="FF0000"/>
                </a:solidFill>
              </a:rPr>
              <a:t>10 students enrolled </a:t>
            </a:r>
            <a:r>
              <a:rPr lang="en-US" sz="3400" dirty="0">
                <a:solidFill>
                  <a:prstClr val="black"/>
                </a:solidFill>
              </a:rPr>
              <a:t>Lebanon, Jordan, Nigeria, Burkina Faso, Zambia, Bulgaria</a:t>
            </a:r>
            <a:endParaRPr lang="en-US" sz="3400" dirty="0">
              <a:solidFill>
                <a:srgbClr val="FF0000"/>
              </a:solidFill>
            </a:endParaRPr>
          </a:p>
          <a:p>
            <a:r>
              <a:rPr lang="en-US" sz="4000" dirty="0" smtClean="0"/>
              <a:t>Nominated by their governments</a:t>
            </a:r>
          </a:p>
          <a:p>
            <a:r>
              <a:rPr lang="en-US" sz="4000" dirty="0" smtClean="0"/>
              <a:t>With suitable background and experience</a:t>
            </a:r>
          </a:p>
          <a:p>
            <a:r>
              <a:rPr lang="en-US" sz="4000" dirty="0" smtClean="0"/>
              <a:t>Supported by IAEA</a:t>
            </a:r>
          </a:p>
          <a:p>
            <a:r>
              <a:rPr lang="en-US" sz="4000" dirty="0" smtClean="0"/>
              <a:t>With perspectives for professional career in Nuclear security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574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programme</a:t>
            </a:r>
            <a:r>
              <a:rPr lang="en-US" dirty="0" smtClean="0"/>
              <a:t> opening</a:t>
            </a:r>
            <a:endParaRPr lang="bg-BG" dirty="0"/>
          </a:p>
        </p:txBody>
      </p:sp>
      <p:pic>
        <p:nvPicPr>
          <p:cNvPr id="1026" name="Picture 2" descr="C:\Users\ddimitrov\Downloads\b6473_PR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5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Master </a:t>
            </a:r>
            <a:r>
              <a:rPr lang="en-US" dirty="0" err="1"/>
              <a:t>programme</a:t>
            </a:r>
            <a:r>
              <a:rPr lang="en-US" dirty="0"/>
              <a:t> on Nuclear Security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bg-BG" dirty="0" smtClean="0"/>
              <a:t> </a:t>
            </a:r>
            <a:r>
              <a:rPr lang="en-US" dirty="0" smtClean="0"/>
              <a:t>- </a:t>
            </a:r>
            <a:r>
              <a:rPr lang="en-US" sz="4400" dirty="0" smtClean="0"/>
              <a:t>International, in English</a:t>
            </a:r>
          </a:p>
          <a:p>
            <a:pPr>
              <a:buFontTx/>
              <a:buChar char="-"/>
            </a:pPr>
            <a:r>
              <a:rPr lang="en-US" sz="4400" dirty="0" smtClean="0"/>
              <a:t>In cooperation</a:t>
            </a:r>
          </a:p>
          <a:p>
            <a:pPr>
              <a:buFontTx/>
              <a:buChar char="-"/>
            </a:pPr>
            <a:r>
              <a:rPr lang="en-US" sz="4400" dirty="0" smtClean="0"/>
              <a:t> Fully based on IAEA NSS 12</a:t>
            </a:r>
          </a:p>
          <a:p>
            <a:pPr>
              <a:buFontTx/>
              <a:buChar char="-"/>
            </a:pPr>
            <a:r>
              <a:rPr lang="en-US" sz="4400" dirty="0" smtClean="0"/>
              <a:t>22 disciplines</a:t>
            </a:r>
          </a:p>
          <a:p>
            <a:pPr>
              <a:buFontTx/>
              <a:buChar char="-"/>
            </a:pPr>
            <a:r>
              <a:rPr lang="en-US" sz="4400" dirty="0" smtClean="0"/>
              <a:t>40 lecturers</a:t>
            </a:r>
          </a:p>
          <a:p>
            <a:pPr>
              <a:buFontTx/>
              <a:buChar char="-"/>
            </a:pPr>
            <a:r>
              <a:rPr lang="en-US" sz="4400" dirty="0" smtClean="0"/>
              <a:t>Among the few in the world </a:t>
            </a:r>
          </a:p>
          <a:p>
            <a:pPr>
              <a:buFontTx/>
              <a:buChar char="-"/>
            </a:pPr>
            <a:endParaRPr lang="en-US" sz="4400" dirty="0" smtClean="0"/>
          </a:p>
          <a:p>
            <a:pPr marL="0" indent="0">
              <a:buNone/>
            </a:pPr>
            <a:endParaRPr lang="bg-BG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Experience of other </a:t>
            </a:r>
            <a:r>
              <a:rPr lang="en-US" dirty="0" smtClean="0"/>
              <a:t>universities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Delft</a:t>
            </a:r>
          </a:p>
          <a:p>
            <a:r>
              <a:rPr lang="en-US" sz="4800" dirty="0" smtClean="0"/>
              <a:t>Brandenburg</a:t>
            </a:r>
          </a:p>
          <a:p>
            <a:r>
              <a:rPr lang="en-US" sz="4800" dirty="0" smtClean="0"/>
              <a:t>INSEN members</a:t>
            </a:r>
          </a:p>
          <a:p>
            <a:r>
              <a:rPr lang="en-US" sz="4800" dirty="0" smtClean="0"/>
              <a:t>USA</a:t>
            </a:r>
            <a:endParaRPr lang="bg-BG" sz="4800" dirty="0"/>
          </a:p>
        </p:txBody>
      </p:sp>
    </p:spTree>
    <p:extLst>
      <p:ext uri="{BB962C8B-B14F-4D97-AF65-F5344CB8AC3E}">
        <p14:creationId xmlns:p14="http://schemas.microsoft.com/office/powerpoint/2010/main" val="29880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Between August 2014 and August2016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5800" dirty="0" smtClean="0"/>
              <a:t>Big challenge</a:t>
            </a:r>
          </a:p>
          <a:p>
            <a:r>
              <a:rPr lang="en-US" sz="4000" dirty="0" smtClean="0"/>
              <a:t>Curriculum development and approval – Faculty and Academic Councils, National Regulations</a:t>
            </a:r>
          </a:p>
          <a:p>
            <a:r>
              <a:rPr lang="en-US" sz="4000" dirty="0" smtClean="0"/>
              <a:t>Training of Trainers – assistance by IAEA, UGA </a:t>
            </a:r>
          </a:p>
          <a:p>
            <a:r>
              <a:rPr lang="en-US" sz="4000" dirty="0" smtClean="0"/>
              <a:t>Providing lecturers and learning materials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Nuclear Security Master Program’s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sz="3600" dirty="0" smtClean="0"/>
              <a:t>www.unwe.bg/nuclear-security/en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36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1PRESENTATIONS\drugi\Indonesia PDC dec 2014\nuclear security screenshot UNWE-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8964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71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in Facebook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https://www.facebook.com/nusecUNWE/?</a:t>
            </a:r>
            <a:r>
              <a:rPr lang="en-US" dirty="0" smtClean="0">
                <a:hlinkClick r:id="rId2"/>
              </a:rPr>
              <a:t>ref=aymt_homepage_panel</a:t>
            </a:r>
            <a:endParaRPr lang="en-US" dirty="0" smtClean="0"/>
          </a:p>
          <a:p>
            <a:endParaRPr lang="en-US" dirty="0"/>
          </a:p>
          <a:p>
            <a:pPr lvl="0"/>
            <a:r>
              <a:rPr lang="en-US" sz="4400">
                <a:solidFill>
                  <a:prstClr val="black"/>
                </a:solidFill>
              </a:rPr>
              <a:t>Google classroom (online materials and communication</a:t>
            </a:r>
            <a:r>
              <a:rPr lang="en-US" sz="4400" smtClean="0">
                <a:solidFill>
                  <a:prstClr val="black"/>
                </a:solidFill>
              </a:rPr>
              <a:t>)</a:t>
            </a:r>
            <a:endParaRPr lang="en-US" sz="4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teaching consortium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University of National and World Economy- Sofia</a:t>
            </a:r>
          </a:p>
          <a:p>
            <a:r>
              <a:rPr lang="en-US" sz="4400" dirty="0" smtClean="0"/>
              <a:t>Sofia University </a:t>
            </a:r>
          </a:p>
          <a:p>
            <a:r>
              <a:rPr lang="en-US" sz="4400" dirty="0" smtClean="0"/>
              <a:t>Technical University – Sofia</a:t>
            </a:r>
          </a:p>
          <a:p>
            <a:r>
              <a:rPr lang="en-US" sz="4400" dirty="0" smtClean="0"/>
              <a:t>Bulgarian Academy of Sciences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Prof. Dr. </a:t>
            </a:r>
            <a:r>
              <a:rPr lang="en-US" dirty="0" err="1"/>
              <a:t>Dimitar</a:t>
            </a:r>
            <a:r>
              <a:rPr lang="en-US" dirty="0"/>
              <a:t> </a:t>
            </a:r>
            <a:r>
              <a:rPr lang="en-US" dirty="0" err="1"/>
              <a:t>Dimitrov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Dean </a:t>
            </a:r>
            <a:r>
              <a:rPr lang="en-US" b="1" dirty="0"/>
              <a:t>of Faculty </a:t>
            </a:r>
            <a:r>
              <a:rPr lang="en-US" dirty="0"/>
              <a:t>'Economics of Infrastructure'</a:t>
            </a:r>
          </a:p>
          <a:p>
            <a:r>
              <a:rPr lang="en-US" b="1" dirty="0" smtClean="0"/>
              <a:t>Head </a:t>
            </a:r>
            <a:r>
              <a:rPr lang="en-US" b="1" dirty="0"/>
              <a:t>of Department </a:t>
            </a:r>
            <a:r>
              <a:rPr lang="en-US" dirty="0"/>
              <a:t>'National and Regional Security</a:t>
            </a:r>
            <a:r>
              <a:rPr lang="en-US" dirty="0" smtClean="0"/>
              <a:t>'</a:t>
            </a:r>
            <a:endParaRPr lang="en-US" dirty="0"/>
          </a:p>
          <a:p>
            <a:r>
              <a:rPr lang="en-US" b="1" dirty="0" smtClean="0"/>
              <a:t>Director</a:t>
            </a:r>
            <a:r>
              <a:rPr lang="en-US" dirty="0" smtClean="0"/>
              <a:t> of Nuclear Security Support Center</a:t>
            </a:r>
            <a:endParaRPr lang="en-US" dirty="0"/>
          </a:p>
          <a:p>
            <a:r>
              <a:rPr lang="en-US" dirty="0"/>
              <a:t>www.e-dnrs.org</a:t>
            </a:r>
          </a:p>
          <a:p>
            <a:r>
              <a:rPr lang="en-US" dirty="0"/>
              <a:t>New Master </a:t>
            </a:r>
            <a:r>
              <a:rPr lang="en-US" dirty="0" err="1"/>
              <a:t>Programme</a:t>
            </a:r>
            <a:r>
              <a:rPr lang="en-US" dirty="0"/>
              <a:t> in Nuclear Security</a:t>
            </a:r>
          </a:p>
          <a:p>
            <a:r>
              <a:rPr lang="en-US" dirty="0"/>
              <a:t>http://www.unwe.bg/nuclear-security/en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528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teaching consortium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Bulgarian Nuclear Regulator</a:t>
            </a:r>
          </a:p>
          <a:p>
            <a:r>
              <a:rPr lang="en-US" sz="3800" dirty="0" smtClean="0"/>
              <a:t>Bulgarian Nuclear Power Plant ‘</a:t>
            </a:r>
            <a:r>
              <a:rPr lang="en-US" sz="3800" dirty="0" err="1" smtClean="0"/>
              <a:t>Kozloduy</a:t>
            </a:r>
            <a:r>
              <a:rPr lang="en-US" sz="3800" dirty="0" smtClean="0"/>
              <a:t>’</a:t>
            </a:r>
          </a:p>
          <a:p>
            <a:r>
              <a:rPr lang="en-US" sz="3800" dirty="0" smtClean="0"/>
              <a:t>Nuclear business and associations</a:t>
            </a:r>
          </a:p>
          <a:p>
            <a:r>
              <a:rPr lang="en-US" sz="3800" dirty="0" smtClean="0"/>
              <a:t>MIIS at Monterey, California</a:t>
            </a:r>
          </a:p>
          <a:p>
            <a:r>
              <a:rPr lang="en-US" sz="3800" dirty="0" smtClean="0"/>
              <a:t>King’s College London</a:t>
            </a:r>
          </a:p>
          <a:p>
            <a:r>
              <a:rPr lang="en-US" sz="3800" dirty="0" smtClean="0"/>
              <a:t>Lecturers provided by IAEA (Greece, Romania) , practitioners, visits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IAEA and INSEN assistance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Lecturers</a:t>
            </a:r>
          </a:p>
          <a:p>
            <a:r>
              <a:rPr lang="en-US" sz="5400" dirty="0" smtClean="0"/>
              <a:t>Training</a:t>
            </a:r>
          </a:p>
          <a:p>
            <a:r>
              <a:rPr lang="en-US" sz="5400" dirty="0" smtClean="0"/>
              <a:t>Teaching materials</a:t>
            </a:r>
          </a:p>
          <a:p>
            <a:r>
              <a:rPr lang="en-US" sz="5400" dirty="0" smtClean="0"/>
              <a:t>Fellowships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353151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UNWE – system integrator</a:t>
            </a:r>
          </a:p>
          <a:p>
            <a:pPr marL="0" indent="0">
              <a:buNone/>
            </a:pPr>
            <a:r>
              <a:rPr lang="en-US" sz="5400" dirty="0" smtClean="0"/>
              <a:t>			Bulgaria </a:t>
            </a:r>
          </a:p>
          <a:p>
            <a:pPr marL="0" indent="0">
              <a:buNone/>
            </a:pPr>
            <a:r>
              <a:rPr lang="en-US" sz="5400" dirty="0"/>
              <a:t>	</a:t>
            </a:r>
            <a:r>
              <a:rPr lang="en-US" sz="5400" dirty="0" smtClean="0"/>
              <a:t>– cost-efficient place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545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074" name="Picture 2" descr="C:\Users\ddimitrov\Downloads\b6473_PR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29039" cy="627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3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activities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National </a:t>
            </a:r>
            <a:r>
              <a:rPr lang="en-US" sz="5400" dirty="0"/>
              <a:t>Nuclear Security Support </a:t>
            </a:r>
            <a:r>
              <a:rPr lang="en-US" sz="5400" dirty="0" smtClean="0"/>
              <a:t>Center-  April 2016</a:t>
            </a:r>
          </a:p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Member of NSSC Network</a:t>
            </a:r>
            <a:endParaRPr lang="en-US" sz="5400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674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UNWE </a:t>
            </a:r>
            <a:r>
              <a:rPr lang="en-US" sz="5400" dirty="0"/>
              <a:t>– system </a:t>
            </a:r>
            <a:r>
              <a:rPr lang="en-US" sz="5400" dirty="0" smtClean="0"/>
              <a:t>integrator</a:t>
            </a: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393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International seminar on Human Resource development – Sofia, October 2015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1026" name="Picture 2" descr="D:\SNIMKI_Videos_Interviews\Conferences and Events\2015\2015 October seminar Nuclear security\DSC_0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829742"/>
            <a:ext cx="7560840" cy="47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2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National Nuclear Security  Support Center – complimentary to the Master </a:t>
            </a:r>
            <a:r>
              <a:rPr lang="en-US" sz="4400" dirty="0" err="1" smtClean="0"/>
              <a:t>programme</a:t>
            </a:r>
            <a:endParaRPr lang="en-US" sz="4400" dirty="0" smtClean="0"/>
          </a:p>
          <a:p>
            <a:r>
              <a:rPr lang="en-US" sz="4800" dirty="0" smtClean="0"/>
              <a:t>Broader audience</a:t>
            </a:r>
          </a:p>
          <a:p>
            <a:r>
              <a:rPr lang="en-US" sz="4800" dirty="0" smtClean="0"/>
              <a:t>Involvement of practitioners</a:t>
            </a:r>
            <a:endParaRPr lang="bg-BG" sz="4800" dirty="0"/>
          </a:p>
        </p:txBody>
      </p:sp>
    </p:spTree>
    <p:extLst>
      <p:ext uri="{BB962C8B-B14F-4D97-AF65-F5344CB8AC3E}">
        <p14:creationId xmlns:p14="http://schemas.microsoft.com/office/powerpoint/2010/main" val="40951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Visits </a:t>
            </a:r>
            <a:r>
              <a:rPr lang="en-US" dirty="0"/>
              <a:t>to NPP </a:t>
            </a:r>
            <a:r>
              <a:rPr lang="en-US" dirty="0" err="1"/>
              <a:t>Kozloduy</a:t>
            </a:r>
            <a:r>
              <a:rPr lang="en-US" dirty="0"/>
              <a:t>, </a:t>
            </a:r>
            <a:r>
              <a:rPr lang="en-US" dirty="0" smtClean="0"/>
              <a:t>Airports, Border checkpoints, waste disposal facilities, part </a:t>
            </a:r>
            <a:r>
              <a:rPr lang="en-US" dirty="0"/>
              <a:t>of our Master </a:t>
            </a:r>
            <a:r>
              <a:rPr lang="en-US" dirty="0" err="1"/>
              <a:t>programme</a:t>
            </a:r>
            <a:r>
              <a:rPr lang="en-US" dirty="0"/>
              <a:t> in Nuclear </a:t>
            </a:r>
            <a:r>
              <a:rPr lang="en-US" dirty="0" smtClean="0"/>
              <a:t>Security</a:t>
            </a:r>
            <a:endParaRPr lang="bg-BG" dirty="0"/>
          </a:p>
        </p:txBody>
      </p:sp>
      <p:pic>
        <p:nvPicPr>
          <p:cNvPr id="2050" name="Picture 2" descr="C:\Users\ddimitrov\Downloads\12800109_1691269381158376_2266040383710776858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50363"/>
            <a:ext cx="3485071" cy="450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1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group –</a:t>
            </a:r>
            <a:br>
              <a:rPr lang="en-US" dirty="0" smtClean="0"/>
            </a:br>
            <a:r>
              <a:rPr lang="en-US" dirty="0" smtClean="0"/>
              <a:t>New Admission </a:t>
            </a:r>
            <a:r>
              <a:rPr lang="en-US" dirty="0"/>
              <a:t>Cycle of the Master's </a:t>
            </a:r>
            <a:r>
              <a:rPr lang="en-US" dirty="0" err="1"/>
              <a:t>programme</a:t>
            </a:r>
            <a:r>
              <a:rPr lang="en-US" dirty="0"/>
              <a:t> in Nuclear </a:t>
            </a:r>
            <a:r>
              <a:rPr lang="en-US" dirty="0" smtClean="0"/>
              <a:t>Security 2016-2017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endParaRPr lang="en-US" sz="4800" dirty="0" smtClean="0"/>
          </a:p>
          <a:p>
            <a:r>
              <a:rPr lang="en-US" sz="4800" dirty="0" smtClean="0"/>
              <a:t>20</a:t>
            </a:r>
            <a:r>
              <a:rPr lang="en-US" sz="4800" dirty="0" smtClean="0"/>
              <a:t> </a:t>
            </a:r>
            <a:r>
              <a:rPr lang="en-US" sz="4800" dirty="0" smtClean="0"/>
              <a:t>foreign applicants</a:t>
            </a:r>
          </a:p>
          <a:p>
            <a:r>
              <a:rPr lang="en-US" sz="4800" dirty="0" smtClean="0"/>
              <a:t>Diploma’s recognition and visas</a:t>
            </a:r>
            <a:endParaRPr lang="bg-BG" sz="4800" dirty="0"/>
          </a:p>
        </p:txBody>
      </p:sp>
    </p:spTree>
    <p:extLst>
      <p:ext uri="{BB962C8B-B14F-4D97-AF65-F5344CB8AC3E}">
        <p14:creationId xmlns:p14="http://schemas.microsoft.com/office/powerpoint/2010/main" val="7077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University   www.unwe.bg</a:t>
            </a:r>
            <a:endParaRPr lang="bg-BG" dirty="0"/>
          </a:p>
        </p:txBody>
      </p:sp>
      <p:pic>
        <p:nvPicPr>
          <p:cNvPr id="1026" name="Picture 2" descr="D:\2Dokladi\2014 Vienna July 17 2014\unss Ima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813690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Nuclear Security is a Public Good</a:t>
            </a:r>
          </a:p>
          <a:p>
            <a:r>
              <a:rPr lang="en-US" sz="5400" dirty="0" smtClean="0"/>
              <a:t>Nuclear Security is an International Public Good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535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Fellowships, Stipends</a:t>
            </a:r>
          </a:p>
          <a:p>
            <a:r>
              <a:rPr lang="en-US" sz="4000" dirty="0" smtClean="0"/>
              <a:t>Support from Governmental and International Organizations;</a:t>
            </a:r>
          </a:p>
          <a:p>
            <a:r>
              <a:rPr lang="en-US" sz="4000" dirty="0" smtClean="0"/>
              <a:t>Training of Trainers</a:t>
            </a:r>
            <a:r>
              <a:rPr lang="en-US" sz="4000" dirty="0"/>
              <a:t> </a:t>
            </a:r>
            <a:r>
              <a:rPr lang="en-US" sz="4000" dirty="0" smtClean="0"/>
              <a:t>(young colleagues)</a:t>
            </a:r>
          </a:p>
          <a:p>
            <a:r>
              <a:rPr lang="en-US" sz="4000" b="1" dirty="0" smtClean="0"/>
              <a:t>Teaching Materials, Learning Techniques, Case Studies, On-line materials</a:t>
            </a:r>
            <a:r>
              <a:rPr lang="en-US" sz="4000" dirty="0" smtClean="0"/>
              <a:t>, </a:t>
            </a:r>
          </a:p>
          <a:p>
            <a:r>
              <a:rPr lang="en-US" sz="4000" dirty="0" smtClean="0"/>
              <a:t>Internships</a:t>
            </a:r>
          </a:p>
        </p:txBody>
      </p:sp>
    </p:spTree>
    <p:extLst>
      <p:ext uri="{BB962C8B-B14F-4D97-AF65-F5344CB8AC3E}">
        <p14:creationId xmlns:p14="http://schemas.microsoft.com/office/powerpoint/2010/main" val="395650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Coordination of UNWE efforts with NSSC, PNS and EU </a:t>
            </a:r>
            <a:r>
              <a:rPr lang="en-US" sz="3600" dirty="0" err="1"/>
              <a:t>programmes</a:t>
            </a:r>
            <a:endParaRPr lang="en-US" sz="3600" dirty="0"/>
          </a:p>
          <a:p>
            <a:r>
              <a:rPr lang="en-US" sz="3600" dirty="0"/>
              <a:t>Need for more practical </a:t>
            </a:r>
            <a:r>
              <a:rPr lang="en-US" sz="3600" dirty="0" smtClean="0"/>
              <a:t>training</a:t>
            </a:r>
          </a:p>
          <a:p>
            <a:r>
              <a:rPr lang="en-US" sz="3600" dirty="0" smtClean="0"/>
              <a:t>A lot of administrative work</a:t>
            </a:r>
            <a:endParaRPr lang="en-US" sz="3600" dirty="0"/>
          </a:p>
          <a:p>
            <a:r>
              <a:rPr lang="en-US" sz="3600" dirty="0" smtClean="0"/>
              <a:t>Smart approach to funding constraints  and support priorities’ </a:t>
            </a:r>
            <a:r>
              <a:rPr lang="en-US" sz="3600" dirty="0" err="1" smtClean="0"/>
              <a:t>programmes</a:t>
            </a:r>
            <a:endParaRPr lang="en-US" sz="3600" dirty="0" smtClean="0"/>
          </a:p>
          <a:p>
            <a:r>
              <a:rPr lang="en-US" sz="3600" b="1" dirty="0" smtClean="0"/>
              <a:t>Establishing educational projects</a:t>
            </a:r>
          </a:p>
        </p:txBody>
      </p:sp>
    </p:spTree>
    <p:extLst>
      <p:ext uri="{BB962C8B-B14F-4D97-AF65-F5344CB8AC3E}">
        <p14:creationId xmlns:p14="http://schemas.microsoft.com/office/powerpoint/2010/main" val="17833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US" sz="5400" dirty="0" smtClean="0"/>
          </a:p>
          <a:p>
            <a:pPr algn="r">
              <a:buNone/>
            </a:pPr>
            <a:r>
              <a:rPr lang="en-US" sz="5400" dirty="0" smtClean="0"/>
              <a:t>Thank you for your attention!     </a:t>
            </a:r>
          </a:p>
          <a:p>
            <a:pPr algn="ctr">
              <a:buNone/>
            </a:pPr>
            <a:r>
              <a:rPr lang="en-US" sz="5400" dirty="0" smtClean="0">
                <a:hlinkClick r:id="rId3"/>
              </a:rPr>
              <a:t>dimdim@unwe.bg</a:t>
            </a:r>
            <a:endParaRPr lang="en-US" sz="5400" dirty="0" smtClean="0"/>
          </a:p>
          <a:p>
            <a:pPr algn="ctr">
              <a:buNone/>
            </a:pPr>
            <a:r>
              <a:rPr lang="en-US" sz="5400" dirty="0" smtClean="0">
                <a:hlinkClick r:id="rId4"/>
              </a:rPr>
              <a:t>ddimitrov@e-dnrs.org</a:t>
            </a:r>
            <a:endParaRPr lang="en-US" sz="5400" dirty="0" smtClean="0"/>
          </a:p>
          <a:p>
            <a:pPr algn="ctr">
              <a:buNone/>
            </a:pPr>
            <a:endParaRPr lang="bg-BG" sz="5400" dirty="0"/>
          </a:p>
        </p:txBody>
      </p:sp>
      <p:pic>
        <p:nvPicPr>
          <p:cNvPr id="4101" name="Picture 5" descr="D:\dimitrov 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UNWE – est. 1920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en-US" dirty="0" smtClean="0"/>
              <a:t>20 000 students</a:t>
            </a:r>
          </a:p>
          <a:p>
            <a:r>
              <a:rPr lang="en-US" dirty="0" smtClean="0"/>
              <a:t>8 Faculties </a:t>
            </a:r>
          </a:p>
          <a:p>
            <a:r>
              <a:rPr lang="en-US" dirty="0" smtClean="0"/>
              <a:t>500 full time teaching staff</a:t>
            </a:r>
          </a:p>
          <a:p>
            <a:r>
              <a:rPr lang="en-US" dirty="0" smtClean="0"/>
              <a:t>1000 part time teaching staff</a:t>
            </a:r>
          </a:p>
          <a:p>
            <a:r>
              <a:rPr lang="en-US" dirty="0" smtClean="0"/>
              <a:t>Economics, Sociology, Political science, Law, Journalism, Management and administration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department www.e-dnrs.org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bg-BG" sz="3600" dirty="0"/>
          </a:p>
        </p:txBody>
      </p:sp>
      <p:pic>
        <p:nvPicPr>
          <p:cNvPr id="4" name="Picture 2" descr="D:\2Dokladi\2014 Vienna July 17 2014\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280" y="1600200"/>
            <a:ext cx="713944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department (est.1990)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www.e-dnrs.org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328592"/>
          </a:xfrm>
        </p:spPr>
        <p:txBody>
          <a:bodyPr>
            <a:noAutofit/>
          </a:bodyPr>
          <a:lstStyle/>
          <a:p>
            <a:r>
              <a:rPr lang="en-US" sz="4400" dirty="0" smtClean="0"/>
              <a:t>10 full time teaching staff</a:t>
            </a:r>
          </a:p>
          <a:p>
            <a:r>
              <a:rPr lang="en-US" sz="4400" dirty="0" smtClean="0"/>
              <a:t>30 part time</a:t>
            </a:r>
          </a:p>
          <a:p>
            <a:r>
              <a:rPr lang="en-US" sz="4400" dirty="0" smtClean="0"/>
              <a:t>60 Bachelor students per year</a:t>
            </a:r>
          </a:p>
          <a:p>
            <a:r>
              <a:rPr lang="en-US" sz="4400" dirty="0" smtClean="0"/>
              <a:t>100 Master students per year</a:t>
            </a:r>
          </a:p>
          <a:p>
            <a:r>
              <a:rPr lang="en-US" sz="4400" dirty="0" smtClean="0"/>
              <a:t>18 PhD students currently</a:t>
            </a:r>
          </a:p>
          <a:p>
            <a:r>
              <a:rPr lang="en-US" sz="4400" dirty="0" smtClean="0"/>
              <a:t>Specialty ‘Security and Defense Economics’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79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Programs and Research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200" dirty="0" smtClean="0"/>
              <a:t>Bachelor and Master </a:t>
            </a:r>
            <a:r>
              <a:rPr lang="en-US" sz="4200" dirty="0" err="1" smtClean="0"/>
              <a:t>Programmes</a:t>
            </a:r>
            <a:r>
              <a:rPr lang="en-US" sz="4200" dirty="0" smtClean="0"/>
              <a:t> on Security and </a:t>
            </a:r>
            <a:r>
              <a:rPr lang="en-US" sz="4200" dirty="0" err="1" smtClean="0"/>
              <a:t>Defence</a:t>
            </a:r>
            <a:r>
              <a:rPr lang="en-US" sz="4200" dirty="0" smtClean="0"/>
              <a:t> Economics, </a:t>
            </a:r>
            <a:r>
              <a:rPr lang="en-US" sz="4200" b="1" dirty="0" smtClean="0"/>
              <a:t>Corporate Security</a:t>
            </a:r>
          </a:p>
          <a:p>
            <a:r>
              <a:rPr lang="en-US" sz="4200" dirty="0" smtClean="0"/>
              <a:t>Research on Crisis Management, Critical Infrastructure Protection, Natural Hazards, Economic Aspects of Terrorism, etc.</a:t>
            </a:r>
            <a:endParaRPr lang="bg-BG" sz="4200" dirty="0" smtClean="0"/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department </a:t>
            </a:r>
            <a:r>
              <a:rPr lang="en-US" dirty="0" smtClean="0">
                <a:hlinkClick r:id="rId2"/>
              </a:rPr>
              <a:t>www.e-dnrs.org</a:t>
            </a:r>
            <a:endParaRPr lang="en-US" dirty="0"/>
          </a:p>
        </p:txBody>
      </p:sp>
      <p:pic>
        <p:nvPicPr>
          <p:cNvPr id="12290" name="Picture 2" descr="D:\1PRESENTATIONS\drugi\Monterey presentation 2015 unwe\DSC_0055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950464" cy="1975104"/>
          </a:xfrm>
          <a:prstGeom prst="rect">
            <a:avLst/>
          </a:prstGeom>
          <a:noFill/>
        </p:spPr>
      </p:pic>
      <p:pic>
        <p:nvPicPr>
          <p:cNvPr id="12291" name="Picture 3" descr="D:\1PRESENTATIONS\drugi\Monterey presentation 2015 unwe\50_1-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2025" y="1196752"/>
            <a:ext cx="4371975" cy="2381250"/>
          </a:xfrm>
          <a:prstGeom prst="rect">
            <a:avLst/>
          </a:prstGeom>
          <a:noFill/>
        </p:spPr>
      </p:pic>
      <p:pic>
        <p:nvPicPr>
          <p:cNvPr id="12292" name="Picture 4" descr="D:\1PRESENTATIONS\drugi\Monterey presentation 2015 unwe\91-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056"/>
            <a:ext cx="4400550" cy="2636912"/>
          </a:xfrm>
          <a:prstGeom prst="rect">
            <a:avLst/>
          </a:prstGeom>
          <a:noFill/>
        </p:spPr>
      </p:pic>
      <p:pic>
        <p:nvPicPr>
          <p:cNvPr id="12293" name="Picture 5" descr="D:\1PRESENTATIONS\drugi\Monterey presentation 2015 unwe\50dcb_MAAE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5528" y="4023833"/>
            <a:ext cx="4248472" cy="2834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24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 UNWE – IAEA July 2014</a:t>
            </a:r>
            <a:endParaRPr lang="bg-BG" dirty="0"/>
          </a:p>
        </p:txBody>
      </p:sp>
      <p:pic>
        <p:nvPicPr>
          <p:cNvPr id="3074" name="Picture 2" descr="D:\2Dokladi\2014 Vienna July 17 2014\9cd53_MAAE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8352928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8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636</Words>
  <Application>Microsoft Office PowerPoint</Application>
  <PresentationFormat>On-screen Show (4:3)</PresentationFormat>
  <Paragraphs>135</Paragraphs>
  <Slides>33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тема</vt:lpstr>
      <vt:lpstr>Implementation of the Master’s Degree in Nuclear Security at UNWE: Lessons Learned</vt:lpstr>
      <vt:lpstr>Prof. Dr. Dimitar Dimitrov</vt:lpstr>
      <vt:lpstr>My University   www.unwe.bg</vt:lpstr>
      <vt:lpstr>UNWE – est. 1920</vt:lpstr>
      <vt:lpstr>The department www.e-dnrs.org</vt:lpstr>
      <vt:lpstr>The department (est.1990)  www.e-dnrs.org</vt:lpstr>
      <vt:lpstr>Programs and Research</vt:lpstr>
      <vt:lpstr>The department www.e-dnrs.org</vt:lpstr>
      <vt:lpstr>Agreement UNWE – IAEA July 2014</vt:lpstr>
      <vt:lpstr>Our timeline in Nuclear Security</vt:lpstr>
      <vt:lpstr>First group - The students</vt:lpstr>
      <vt:lpstr>Master programme opening</vt:lpstr>
      <vt:lpstr>Master programme on Nuclear Security </vt:lpstr>
      <vt:lpstr>Experience of other universities</vt:lpstr>
      <vt:lpstr>Between August 2014 and August2016</vt:lpstr>
      <vt:lpstr>Nuclear Security Master Program’s website</vt:lpstr>
      <vt:lpstr>PowerPoint Presentation</vt:lpstr>
      <vt:lpstr>We are in Facebook</vt:lpstr>
      <vt:lpstr>Our teaching consortium - 1</vt:lpstr>
      <vt:lpstr>Our teaching consortium - 2</vt:lpstr>
      <vt:lpstr>IAEA and INSEN assistance</vt:lpstr>
      <vt:lpstr>PowerPoint Presentation</vt:lpstr>
      <vt:lpstr>PowerPoint Presentation</vt:lpstr>
      <vt:lpstr>Other activities</vt:lpstr>
      <vt:lpstr>PowerPoint Presentation</vt:lpstr>
      <vt:lpstr>International seminar on Human Resource development – Sofia, October 2015 </vt:lpstr>
      <vt:lpstr>PowerPoint Presentation</vt:lpstr>
      <vt:lpstr>Visits to NPP Kozloduy, Airports, Border checkpoints, waste disposal facilities, part of our Master programme in Nuclear Security</vt:lpstr>
      <vt:lpstr>Next group – New Admission Cycle of the Master's programme in Nuclear Security 2016-2017</vt:lpstr>
      <vt:lpstr>Problems</vt:lpstr>
      <vt:lpstr>Implications 1</vt:lpstr>
      <vt:lpstr>Implications 2</vt:lpstr>
      <vt:lpstr>PowerPoint Presentation</vt:lpstr>
    </vt:vector>
  </TitlesOfParts>
  <Company>DNRS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5024WorkStation</dc:creator>
  <cp:lastModifiedBy>DDimitrov</cp:lastModifiedBy>
  <cp:revision>58</cp:revision>
  <dcterms:created xsi:type="dcterms:W3CDTF">2013-09-16T12:34:53Z</dcterms:created>
  <dcterms:modified xsi:type="dcterms:W3CDTF">2016-09-09T12:45:42Z</dcterms:modified>
</cp:coreProperties>
</file>