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317" r:id="rId3"/>
    <p:sldId id="334" r:id="rId4"/>
    <p:sldId id="330" r:id="rId5"/>
    <p:sldId id="322" r:id="rId6"/>
    <p:sldId id="323" r:id="rId7"/>
    <p:sldId id="310" r:id="rId8"/>
    <p:sldId id="318" r:id="rId9"/>
    <p:sldId id="319" r:id="rId10"/>
    <p:sldId id="298" r:id="rId11"/>
    <p:sldId id="324" r:id="rId12"/>
    <p:sldId id="325" r:id="rId13"/>
    <p:sldId id="326" r:id="rId14"/>
    <p:sldId id="327" r:id="rId15"/>
    <p:sldId id="328" r:id="rId16"/>
    <p:sldId id="329" r:id="rId17"/>
    <p:sldId id="320" r:id="rId18"/>
    <p:sldId id="270" r:id="rId19"/>
    <p:sldId id="283" r:id="rId20"/>
    <p:sldId id="335" r:id="rId21"/>
    <p:sldId id="339" r:id="rId22"/>
    <p:sldId id="338" r:id="rId23"/>
    <p:sldId id="337" r:id="rId24"/>
    <p:sldId id="267" r:id="rId2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5197"/>
    <a:srgbClr val="FF9933"/>
    <a:srgbClr val="951103"/>
    <a:srgbClr val="F8F8F8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2098" autoAdjust="0"/>
  </p:normalViewPr>
  <p:slideViewPr>
    <p:cSldViewPr>
      <p:cViewPr varScale="1">
        <p:scale>
          <a:sx n="90" d="100"/>
          <a:sy n="9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LF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chemeClr val="accent2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2013*</c:v>
                </c:pt>
                <c:pt idx="3">
                  <c:v>2014</c:v>
                </c:pt>
                <c:pt idx="4">
                  <c:v>2015</c:v>
                </c:pt>
                <c:pt idx="5">
                  <c:v>2016**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93.12</c:v>
                </c:pt>
                <c:pt idx="1">
                  <c:v>89.85</c:v>
                </c:pt>
                <c:pt idx="2">
                  <c:v>80.89</c:v>
                </c:pt>
                <c:pt idx="3">
                  <c:v>90.56</c:v>
                </c:pt>
                <c:pt idx="4">
                  <c:v>87.78</c:v>
                </c:pt>
                <c:pt idx="5">
                  <c:v>91.44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UCF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rgbClr val="00B0F0"/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2013*</c:v>
                </c:pt>
                <c:pt idx="3">
                  <c:v>2014</c:v>
                </c:pt>
                <c:pt idx="4">
                  <c:v>2015</c:v>
                </c:pt>
                <c:pt idx="5">
                  <c:v>2016**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90.16</c:v>
                </c:pt>
                <c:pt idx="1">
                  <c:v>88.98</c:v>
                </c:pt>
                <c:pt idx="2">
                  <c:v>87.58</c:v>
                </c:pt>
                <c:pt idx="3">
                  <c:v>89.65</c:v>
                </c:pt>
                <c:pt idx="4">
                  <c:v>87.37</c:v>
                </c:pt>
                <c:pt idx="5">
                  <c:v>89.1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WANO-MC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ln w="38100">
                <a:solidFill>
                  <a:schemeClr val="tx2"/>
                </a:solidFill>
              </a:ln>
            </c:spPr>
          </c:marker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2013*</c:v>
                </c:pt>
                <c:pt idx="3">
                  <c:v>2014</c:v>
                </c:pt>
                <c:pt idx="4">
                  <c:v>2015</c:v>
                </c:pt>
                <c:pt idx="5">
                  <c:v>2016**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84.5</c:v>
                </c:pt>
                <c:pt idx="1">
                  <c:v>84.5</c:v>
                </c:pt>
                <c:pt idx="2">
                  <c:v>84.5</c:v>
                </c:pt>
                <c:pt idx="3">
                  <c:v>84.5</c:v>
                </c:pt>
                <c:pt idx="4">
                  <c:v>84.5</c:v>
                </c:pt>
                <c:pt idx="5">
                  <c:v>84.5</c:v>
                </c:pt>
              </c:numCache>
            </c:numRef>
          </c:val>
        </c:ser>
        <c:marker val="1"/>
        <c:axId val="67490176"/>
        <c:axId val="67492096"/>
      </c:lineChart>
      <c:catAx>
        <c:axId val="6749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67492096"/>
        <c:crosses val="autoZero"/>
        <c:auto val="1"/>
        <c:lblAlgn val="ctr"/>
        <c:lblOffset val="100"/>
      </c:catAx>
      <c:valAx>
        <c:axId val="67492096"/>
        <c:scaling>
          <c:orientation val="minMax"/>
          <c:max val="105"/>
          <c:min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67490176"/>
        <c:crosses val="autoZero"/>
        <c:crossBetween val="between"/>
        <c:majorUnit val="5"/>
        <c:minorUnit val="0.4"/>
      </c:valAx>
    </c:plotArea>
    <c:legend>
      <c:legendPos val="b"/>
      <c:layout>
        <c:manualLayout>
          <c:xMode val="edge"/>
          <c:yMode val="edge"/>
          <c:x val="0.25008748906386746"/>
          <c:y val="0.10085853018372695"/>
          <c:w val="0.50453382169091388"/>
          <c:h val="8.1474520873570044E-2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title>
      <c:tx>
        <c:rich>
          <a:bodyPr/>
          <a:lstStyle/>
          <a:p>
            <a:pPr>
              <a:defRPr i="1">
                <a:latin typeface="Arial Narrow" pitchFamily="34" charset="0"/>
              </a:defRPr>
            </a:pPr>
            <a:r>
              <a:rPr lang="bg-BG" i="0" dirty="0" smtClean="0">
                <a:latin typeface="Arial Narrow" pitchFamily="34" charset="0"/>
              </a:rPr>
              <a:t>PRODUCTION</a:t>
            </a:r>
            <a:endParaRPr lang="en-US" i="0" dirty="0">
              <a:latin typeface="Arial Narrow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Produced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Pt>
            <c:idx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cat>
            <c:strRef>
              <c:f>Sheet1!$A$2:$A$7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16.314000000000011</c:v>
                </c:pt>
                <c:pt idx="1">
                  <c:v>15.785</c:v>
                </c:pt>
                <c:pt idx="2">
                  <c:v>14.171000000000001</c:v>
                </c:pt>
                <c:pt idx="3">
                  <c:v>15.845000000000002</c:v>
                </c:pt>
                <c:pt idx="4">
                  <c:v>15.38</c:v>
                </c:pt>
                <c:pt idx="5" formatCode="0.00">
                  <c:v>8.1</c:v>
                </c:pt>
              </c:numCache>
            </c:numRef>
          </c:val>
        </c:ser>
        <c:overlap val="100"/>
        <c:axId val="66045824"/>
        <c:axId val="66047360"/>
      </c:barChart>
      <c:catAx>
        <c:axId val="66045824"/>
        <c:scaling>
          <c:orientation val="minMax"/>
        </c:scaling>
        <c:axPos val="b"/>
        <c:numFmt formatCode="General" sourceLinked="1"/>
        <c:tickLblPos val="nextTo"/>
        <c:crossAx val="66047360"/>
        <c:crosses val="autoZero"/>
        <c:auto val="1"/>
        <c:lblAlgn val="ctr"/>
        <c:lblOffset val="100"/>
      </c:catAx>
      <c:valAx>
        <c:axId val="66047360"/>
        <c:scaling>
          <c:orientation val="minMax"/>
          <c:max val="17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i="1">
                    <a:latin typeface="Arial Narrow" pitchFamily="34" charset="0"/>
                  </a:defRPr>
                </a:pPr>
                <a:r>
                  <a:rPr lang="en-US" sz="2000" i="1" dirty="0" err="1" smtClean="0">
                    <a:latin typeface="Arial Narrow" pitchFamily="34" charset="0"/>
                  </a:rPr>
                  <a:t>TWh</a:t>
                </a:r>
                <a:endParaRPr lang="en-US" sz="2000" i="1" dirty="0">
                  <a:latin typeface="Arial Narrow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bg-BG"/>
          </a:p>
        </c:txPr>
        <c:crossAx val="66045824"/>
        <c:crosses val="autoZero"/>
        <c:crossBetween val="between"/>
        <c:majorUnit val="3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3399"/>
                </a:solidFill>
                <a:latin typeface="Arial Narrow" pitchFamily="34" charset="0"/>
                <a:ea typeface="Arial"/>
                <a:cs typeface="Arial"/>
              </a:defRPr>
            </a:pPr>
            <a:r>
              <a:rPr lang="en-US" sz="2400" dirty="0" smtClean="0">
                <a:solidFill>
                  <a:srgbClr val="003399"/>
                </a:solidFill>
                <a:latin typeface="Arial Narrow" pitchFamily="34" charset="0"/>
              </a:rPr>
              <a:t>Outage duration</a:t>
            </a:r>
            <a:r>
              <a:rPr lang="ru-RU" sz="24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Arial Narrow" pitchFamily="34" charset="0"/>
              </a:rPr>
              <a:t>2000-2014 г.</a:t>
            </a:r>
          </a:p>
        </c:rich>
      </c:tx>
      <c:layout>
        <c:manualLayout>
          <c:xMode val="edge"/>
          <c:yMode val="edge"/>
          <c:x val="0.24628185771507854"/>
          <c:y val="4.228213794326223E-2"/>
        </c:manualLayout>
      </c:layout>
      <c:spPr>
        <a:noFill/>
        <a:ln w="30125">
          <a:noFill/>
        </a:ln>
      </c:spPr>
    </c:title>
    <c:plotArea>
      <c:layout>
        <c:manualLayout>
          <c:layoutTarget val="inner"/>
          <c:xMode val="edge"/>
          <c:yMode val="edge"/>
          <c:x val="8.4101382488479329E-2"/>
          <c:y val="0.23758865248226954"/>
          <c:w val="0.85191793475849376"/>
          <c:h val="0.6134751773049647"/>
        </c:manualLayout>
      </c:layout>
      <c:barChart>
        <c:barDir val="col"/>
        <c:grouping val="clustered"/>
        <c:ser>
          <c:idx val="0"/>
          <c:order val="0"/>
          <c:tx>
            <c:strRef>
              <c:f>Sheet1!$C$6</c:f>
              <c:strCache>
                <c:ptCount val="1"/>
                <c:pt idx="0">
                  <c:v>5 блок</c:v>
                </c:pt>
              </c:strCache>
            </c:strRef>
          </c:tx>
          <c:spPr>
            <a:solidFill>
              <a:srgbClr val="339966"/>
            </a:solidFill>
            <a:ln w="15063">
              <a:solidFill>
                <a:srgbClr val="000000"/>
              </a:solidFill>
              <a:prstDash val="solid"/>
            </a:ln>
          </c:spPr>
          <c:dLbls>
            <c:spPr>
              <a:noFill/>
              <a:ln w="30125">
                <a:noFill/>
              </a:ln>
            </c:spPr>
            <c:txPr>
              <a:bodyPr rot="-540000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"/>
                    <a:cs typeface="Arial"/>
                  </a:defRPr>
                </a:pPr>
                <a:endParaRPr lang="bg-BG"/>
              </a:p>
            </c:txPr>
            <c:dLblPos val="outEnd"/>
            <c:showVal val="1"/>
          </c:dLbls>
          <c:cat>
            <c:numRef>
              <c:f>Sheet1!$D$5:$R$5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Sheet1!$D$6:$R$6</c:f>
              <c:numCache>
                <c:formatCode>General</c:formatCode>
                <c:ptCount val="15"/>
                <c:pt idx="0">
                  <c:v>114</c:v>
                </c:pt>
                <c:pt idx="1">
                  <c:v>74</c:v>
                </c:pt>
                <c:pt idx="3">
                  <c:v>105</c:v>
                </c:pt>
                <c:pt idx="4">
                  <c:v>88</c:v>
                </c:pt>
                <c:pt idx="5">
                  <c:v>78</c:v>
                </c:pt>
                <c:pt idx="6">
                  <c:v>62</c:v>
                </c:pt>
                <c:pt idx="7">
                  <c:v>42</c:v>
                </c:pt>
                <c:pt idx="8">
                  <c:v>42</c:v>
                </c:pt>
                <c:pt idx="9">
                  <c:v>48</c:v>
                </c:pt>
                <c:pt idx="10">
                  <c:v>37</c:v>
                </c:pt>
                <c:pt idx="11">
                  <c:v>33</c:v>
                </c:pt>
                <c:pt idx="12">
                  <c:v>39</c:v>
                </c:pt>
                <c:pt idx="13">
                  <c:v>35</c:v>
                </c:pt>
                <c:pt idx="1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6 блок </c:v>
                </c:pt>
              </c:strCache>
            </c:strRef>
          </c:tx>
          <c:spPr>
            <a:solidFill>
              <a:srgbClr val="951103"/>
            </a:solidFill>
          </c:spPr>
          <c:dLbls>
            <c:txPr>
              <a:bodyPr rot="-5400000" vert="horz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bg-BG"/>
              </a:p>
            </c:txPr>
            <c:dLblPos val="outEnd"/>
            <c:showVal val="1"/>
          </c:dLbls>
          <c:cat>
            <c:numRef>
              <c:f>Sheet1!$D$5:$R$5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Sheet1!$D$7:$R$7</c:f>
              <c:numCache>
                <c:formatCode>General</c:formatCode>
                <c:ptCount val="15"/>
                <c:pt idx="0">
                  <c:v>140</c:v>
                </c:pt>
                <c:pt idx="1">
                  <c:v>105</c:v>
                </c:pt>
                <c:pt idx="2">
                  <c:v>94</c:v>
                </c:pt>
                <c:pt idx="3">
                  <c:v>91</c:v>
                </c:pt>
                <c:pt idx="4">
                  <c:v>83</c:v>
                </c:pt>
                <c:pt idx="5">
                  <c:v>81</c:v>
                </c:pt>
                <c:pt idx="6">
                  <c:v>51</c:v>
                </c:pt>
                <c:pt idx="7">
                  <c:v>43</c:v>
                </c:pt>
                <c:pt idx="8">
                  <c:v>50</c:v>
                </c:pt>
                <c:pt idx="9">
                  <c:v>49</c:v>
                </c:pt>
                <c:pt idx="10">
                  <c:v>33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53</c:v>
                </c:pt>
              </c:numCache>
            </c:numRef>
          </c:val>
        </c:ser>
        <c:axId val="68630400"/>
        <c:axId val="68631936"/>
      </c:barChart>
      <c:catAx>
        <c:axId val="68630400"/>
        <c:scaling>
          <c:orientation val="minMax"/>
        </c:scaling>
        <c:axPos val="b"/>
        <c:numFmt formatCode="General" sourceLinked="1"/>
        <c:tickLblPos val="nextTo"/>
        <c:spPr>
          <a:ln w="37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68631936"/>
        <c:crosses val="autoZero"/>
        <c:auto val="1"/>
        <c:lblAlgn val="ctr"/>
        <c:lblOffset val="100"/>
        <c:tickLblSkip val="1"/>
        <c:tickMarkSkip val="1"/>
      </c:catAx>
      <c:valAx>
        <c:axId val="68631936"/>
        <c:scaling>
          <c:orientation val="minMax"/>
        </c:scaling>
        <c:axPos val="l"/>
        <c:majorGridlines>
          <c:spPr>
            <a:ln w="3766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33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>
                    <a:solidFill>
                      <a:srgbClr val="003399"/>
                    </a:solidFill>
                  </a:rPr>
                  <a:t>Days</a:t>
                </a:r>
                <a:endParaRPr lang="bg-BG" sz="1800" dirty="0">
                  <a:solidFill>
                    <a:srgbClr val="003399"/>
                  </a:solidFill>
                </a:endParaRPr>
              </a:p>
            </c:rich>
          </c:tx>
          <c:layout>
            <c:manualLayout>
              <c:xMode val="edge"/>
              <c:yMode val="edge"/>
              <c:x val="1.0848477061272063E-2"/>
              <c:y val="0.4301819493259037"/>
            </c:manualLayout>
          </c:layout>
          <c:spPr>
            <a:noFill/>
            <a:ln w="30125">
              <a:noFill/>
            </a:ln>
          </c:spPr>
        </c:title>
        <c:numFmt formatCode="General" sourceLinked="1"/>
        <c:tickLblPos val="nextTo"/>
        <c:spPr>
          <a:ln w="37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bg-BG"/>
          </a:p>
        </c:txPr>
        <c:crossAx val="68630400"/>
        <c:crosses val="autoZero"/>
        <c:crossBetween val="between"/>
      </c:valAx>
      <c:spPr>
        <a:noFill/>
        <a:ln w="30125">
          <a:noFill/>
        </a:ln>
      </c:spPr>
    </c:plotArea>
    <c:legend>
      <c:legendPos val="r"/>
      <c:layout>
        <c:manualLayout>
          <c:xMode val="edge"/>
          <c:yMode val="edge"/>
          <c:x val="0.83500782910414595"/>
          <c:y val="0.22239541245942351"/>
          <c:w val="0.10642722669859157"/>
          <c:h val="0.21451130034870472"/>
        </c:manualLayout>
      </c:layout>
      <c:spPr>
        <a:solidFill>
          <a:srgbClr val="FFFFFF"/>
        </a:solidFill>
        <a:ln w="376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bg-BG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9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bg-BG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56231-4DC0-4FBE-88BD-A144BAB6EE66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bg-BG"/>
        </a:p>
      </dgm:t>
    </dgm:pt>
    <dgm:pt modelId="{F205C3EA-EF6D-4894-A13C-90D200729938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rgbClr val="003399"/>
              </a:solidFill>
            </a:rPr>
            <a:t>PROGRAM:</a:t>
          </a:r>
          <a:endParaRPr lang="bg-BG" sz="1400" dirty="0" smtClean="0">
            <a:solidFill>
              <a:srgbClr val="003399"/>
            </a:solidFill>
          </a:endParaRPr>
        </a:p>
        <a:p>
          <a:pPr algn="l"/>
          <a:r>
            <a:rPr lang="en-US" sz="1400" dirty="0" smtClean="0">
              <a:solidFill>
                <a:srgbClr val="003399"/>
              </a:solidFill>
            </a:rPr>
            <a:t>CALL</a:t>
          </a:r>
          <a:r>
            <a:rPr lang="en-US" sz="1400" dirty="0" smtClean="0">
              <a:solidFill>
                <a:srgbClr val="003399"/>
              </a:solidFill>
            </a:rPr>
            <a:t>:</a:t>
          </a:r>
          <a:endParaRPr lang="bg-BG" sz="1400" dirty="0">
            <a:solidFill>
              <a:srgbClr val="003399"/>
            </a:solidFill>
          </a:endParaRPr>
        </a:p>
      </dgm:t>
    </dgm:pt>
    <dgm:pt modelId="{83D3CC2F-BCF2-4D77-B5D8-0B5E00B170CF}" type="parTrans" cxnId="{B70840EA-0EDB-4B09-BA3D-7EABB6BF92C6}">
      <dgm:prSet/>
      <dgm:spPr/>
      <dgm:t>
        <a:bodyPr/>
        <a:lstStyle/>
        <a:p>
          <a:endParaRPr lang="bg-BG" sz="1800"/>
        </a:p>
      </dgm:t>
    </dgm:pt>
    <dgm:pt modelId="{DC74CC0F-55D3-4CD7-AC71-2933454CDE4D}" type="sibTrans" cxnId="{B70840EA-0EDB-4B09-BA3D-7EABB6BF92C6}">
      <dgm:prSet/>
      <dgm:spPr/>
      <dgm:t>
        <a:bodyPr/>
        <a:lstStyle/>
        <a:p>
          <a:endParaRPr lang="bg-BG" sz="1800"/>
        </a:p>
      </dgm:t>
    </dgm:pt>
    <dgm:pt modelId="{326ABF7A-3EB3-4173-97F3-CDE0F8439AA8}">
      <dgm:prSet phldrT="[Text]" custT="1"/>
      <dgm:spPr/>
      <dgm:t>
        <a:bodyPr/>
        <a:lstStyle/>
        <a:p>
          <a:r>
            <a:rPr lang="en-US" sz="1800" b="1" i="1" dirty="0" err="1" smtClean="0"/>
            <a:t>Euratom</a:t>
          </a:r>
          <a:r>
            <a:rPr lang="en-US" sz="1800" b="1" i="1" dirty="0" smtClean="0"/>
            <a:t> Program</a:t>
          </a:r>
          <a:r>
            <a:rPr lang="bg-BG" sz="1800" b="1" i="1" dirty="0" smtClean="0"/>
            <a:t> </a:t>
          </a:r>
          <a:r>
            <a:rPr lang="en-US" sz="1800" b="1" i="1" dirty="0" smtClean="0"/>
            <a:t>for Nuclear Research and Training Activities</a:t>
          </a:r>
          <a:endParaRPr lang="bg-BG" sz="1800" dirty="0"/>
        </a:p>
      </dgm:t>
    </dgm:pt>
    <dgm:pt modelId="{16A42848-C3AE-4941-9346-C221511E1469}" type="parTrans" cxnId="{4AF9DA0B-30E4-455B-A1EF-E4EBA188FB14}">
      <dgm:prSet/>
      <dgm:spPr/>
      <dgm:t>
        <a:bodyPr/>
        <a:lstStyle/>
        <a:p>
          <a:endParaRPr lang="bg-BG" sz="1800"/>
        </a:p>
      </dgm:t>
    </dgm:pt>
    <dgm:pt modelId="{F765EC77-B9DD-4D4B-95E2-17CA7CCB5A2C}" type="sibTrans" cxnId="{4AF9DA0B-30E4-455B-A1EF-E4EBA188FB14}">
      <dgm:prSet/>
      <dgm:spPr/>
      <dgm:t>
        <a:bodyPr/>
        <a:lstStyle/>
        <a:p>
          <a:endParaRPr lang="bg-BG" sz="1800"/>
        </a:p>
      </dgm:t>
    </dgm:pt>
    <dgm:pt modelId="{A54193EF-54A4-473A-9732-8710CCEC1B35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rgbClr val="003399"/>
              </a:solidFill>
            </a:rPr>
            <a:t>TYPE:</a:t>
          </a:r>
          <a:endParaRPr lang="bg-BG" sz="1400" dirty="0" smtClean="0">
            <a:solidFill>
              <a:srgbClr val="003399"/>
            </a:solidFill>
          </a:endParaRPr>
        </a:p>
        <a:p>
          <a:pPr algn="l"/>
          <a:r>
            <a:rPr lang="en-US" sz="1400" dirty="0" smtClean="0">
              <a:solidFill>
                <a:srgbClr val="003399"/>
              </a:solidFill>
            </a:rPr>
            <a:t>TOPIC</a:t>
          </a:r>
          <a:r>
            <a:rPr lang="en-US" sz="1400" dirty="0" smtClean="0">
              <a:solidFill>
                <a:srgbClr val="003399"/>
              </a:solidFill>
            </a:rPr>
            <a:t>:</a:t>
          </a:r>
          <a:endParaRPr lang="bg-BG" sz="1400" dirty="0" smtClean="0">
            <a:solidFill>
              <a:srgbClr val="003399"/>
            </a:solidFill>
          </a:endParaRPr>
        </a:p>
      </dgm:t>
    </dgm:pt>
    <dgm:pt modelId="{A75D8A62-E361-4FE9-841D-5E638295DAB4}" type="parTrans" cxnId="{E07C1228-B5E9-4234-8510-BBF92B111647}">
      <dgm:prSet/>
      <dgm:spPr/>
      <dgm:t>
        <a:bodyPr/>
        <a:lstStyle/>
        <a:p>
          <a:endParaRPr lang="bg-BG" sz="1800"/>
        </a:p>
      </dgm:t>
    </dgm:pt>
    <dgm:pt modelId="{587416A2-34C2-4EE9-9082-FCA9BA1B19D8}" type="sibTrans" cxnId="{E07C1228-B5E9-4234-8510-BBF92B111647}">
      <dgm:prSet/>
      <dgm:spPr/>
      <dgm:t>
        <a:bodyPr/>
        <a:lstStyle/>
        <a:p>
          <a:endParaRPr lang="bg-BG" sz="1800"/>
        </a:p>
      </dgm:t>
    </dgm:pt>
    <dgm:pt modelId="{9A058543-DA43-4F8E-8E1F-3C6306A36457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rgbClr val="003399"/>
              </a:solidFill>
            </a:rPr>
            <a:t>TITLE:</a:t>
          </a:r>
          <a:endParaRPr lang="bg-BG" sz="1400" dirty="0" smtClean="0">
            <a:solidFill>
              <a:srgbClr val="003399"/>
            </a:solidFill>
          </a:endParaRPr>
        </a:p>
        <a:p>
          <a:pPr algn="l"/>
          <a:r>
            <a:rPr lang="en-US" sz="1400" dirty="0" smtClean="0">
              <a:solidFill>
                <a:srgbClr val="003399"/>
              </a:solidFill>
            </a:rPr>
            <a:t>ACRONYM</a:t>
          </a:r>
          <a:r>
            <a:rPr lang="en-US" sz="1400" dirty="0" smtClean="0">
              <a:solidFill>
                <a:srgbClr val="003399"/>
              </a:solidFill>
            </a:rPr>
            <a:t>:</a:t>
          </a:r>
          <a:endParaRPr lang="bg-BG" sz="1400" dirty="0">
            <a:solidFill>
              <a:srgbClr val="003399"/>
            </a:solidFill>
          </a:endParaRPr>
        </a:p>
      </dgm:t>
    </dgm:pt>
    <dgm:pt modelId="{F450B342-05D9-4358-94C8-40845A2DFC0E}" type="parTrans" cxnId="{7EDBAF40-1B38-4109-8F58-33B1D619DABA}">
      <dgm:prSet/>
      <dgm:spPr/>
      <dgm:t>
        <a:bodyPr/>
        <a:lstStyle/>
        <a:p>
          <a:endParaRPr lang="bg-BG" sz="1800"/>
        </a:p>
      </dgm:t>
    </dgm:pt>
    <dgm:pt modelId="{0B371A9C-9B3E-40F1-B8D4-DCF4FBEF466D}" type="sibTrans" cxnId="{7EDBAF40-1B38-4109-8F58-33B1D619DABA}">
      <dgm:prSet/>
      <dgm:spPr/>
      <dgm:t>
        <a:bodyPr/>
        <a:lstStyle/>
        <a:p>
          <a:endParaRPr lang="bg-BG" sz="1800"/>
        </a:p>
      </dgm:t>
    </dgm:pt>
    <dgm:pt modelId="{CDD7C0B9-1A21-4E51-9233-E6AF2F3DF945}">
      <dgm:prSet phldrT="[Text]" custT="1"/>
      <dgm:spPr/>
      <dgm:t>
        <a:bodyPr/>
        <a:lstStyle/>
        <a:p>
          <a:r>
            <a:rPr lang="en-US" sz="1800" b="1" i="1" dirty="0" smtClean="0"/>
            <a:t>Establishment of a Regional Center of </a:t>
          </a:r>
          <a:r>
            <a:rPr lang="en-US" sz="1800" b="1" i="1" u="sng" dirty="0" smtClean="0"/>
            <a:t>Co</a:t>
          </a:r>
          <a:r>
            <a:rPr lang="en-US" sz="1800" b="1" i="1" dirty="0" smtClean="0"/>
            <a:t>mpetence for </a:t>
          </a:r>
          <a:r>
            <a:rPr lang="en-US" sz="1800" b="1" i="1" dirty="0" err="1" smtClean="0"/>
            <a:t>VVE</a:t>
          </a:r>
          <a:r>
            <a:rPr lang="en-US" sz="1800" b="1" i="1" u="sng" dirty="0" err="1" smtClean="0"/>
            <a:t>R</a:t>
          </a:r>
          <a:r>
            <a:rPr lang="en-US" sz="1800" b="1" i="1" dirty="0" smtClean="0"/>
            <a:t> Techn</a:t>
          </a:r>
          <a:r>
            <a:rPr lang="en-US" sz="1800" b="1" i="1" u="sng" dirty="0" smtClean="0"/>
            <a:t>o</a:t>
          </a:r>
          <a:r>
            <a:rPr lang="en-US" sz="1800" b="1" i="1" dirty="0" smtClean="0"/>
            <a:t>logy and </a:t>
          </a:r>
          <a:r>
            <a:rPr lang="en-US" sz="1800" b="1" i="1" u="sng" dirty="0" smtClean="0"/>
            <a:t>N</a:t>
          </a:r>
          <a:r>
            <a:rPr lang="en-US" sz="1800" b="1" i="1" dirty="0" smtClean="0"/>
            <a:t>uclear </a:t>
          </a:r>
          <a:r>
            <a:rPr lang="en-US" sz="1800" b="1" i="1" u="sng" dirty="0" smtClean="0"/>
            <a:t>A</a:t>
          </a:r>
          <a:r>
            <a:rPr lang="en-US" sz="1800" b="1" i="1" dirty="0" smtClean="0"/>
            <a:t>pplications</a:t>
          </a:r>
          <a:endParaRPr lang="bg-BG" sz="1800" dirty="0"/>
        </a:p>
      </dgm:t>
    </dgm:pt>
    <dgm:pt modelId="{71CF2CE6-F2E9-4930-A96A-9CE578D30CEC}" type="parTrans" cxnId="{AE6447ED-FF52-4E65-9A10-1F0B710BBC35}">
      <dgm:prSet/>
      <dgm:spPr/>
      <dgm:t>
        <a:bodyPr/>
        <a:lstStyle/>
        <a:p>
          <a:endParaRPr lang="bg-BG" sz="1800"/>
        </a:p>
      </dgm:t>
    </dgm:pt>
    <dgm:pt modelId="{0CFC15D2-2065-44C7-8378-FE20C14C9624}" type="sibTrans" cxnId="{AE6447ED-FF52-4E65-9A10-1F0B710BBC35}">
      <dgm:prSet/>
      <dgm:spPr/>
      <dgm:t>
        <a:bodyPr/>
        <a:lstStyle/>
        <a:p>
          <a:endParaRPr lang="bg-BG" sz="1800"/>
        </a:p>
      </dgm:t>
    </dgm:pt>
    <dgm:pt modelId="{9E5A841C-7F35-46BF-A20D-6C40353B7F56}">
      <dgm:prSet phldrT="[Text]" custT="1"/>
      <dgm:spPr/>
      <dgm:t>
        <a:bodyPr/>
        <a:lstStyle/>
        <a:p>
          <a:r>
            <a:rPr lang="en-US" sz="1800" b="1" i="1" dirty="0" smtClean="0"/>
            <a:t>Call Identifier: FP7-Fission-2011</a:t>
          </a:r>
          <a:endParaRPr lang="bg-BG" sz="1800" dirty="0"/>
        </a:p>
      </dgm:t>
    </dgm:pt>
    <dgm:pt modelId="{E25CE7FF-3A0D-4688-9015-E9CFCD9EE548}" type="sibTrans" cxnId="{F0EA6D7F-73EA-4EBD-83C2-A41C478953DF}">
      <dgm:prSet/>
      <dgm:spPr/>
      <dgm:t>
        <a:bodyPr/>
        <a:lstStyle/>
        <a:p>
          <a:endParaRPr lang="bg-BG" sz="1800"/>
        </a:p>
      </dgm:t>
    </dgm:pt>
    <dgm:pt modelId="{272D1822-A6CF-4F8E-A9F0-6384EE6F670E}" type="parTrans" cxnId="{F0EA6D7F-73EA-4EBD-83C2-A41C478953DF}">
      <dgm:prSet/>
      <dgm:spPr/>
      <dgm:t>
        <a:bodyPr/>
        <a:lstStyle/>
        <a:p>
          <a:endParaRPr lang="bg-BG" sz="1800"/>
        </a:p>
      </dgm:t>
    </dgm:pt>
    <dgm:pt modelId="{0E59E42E-ABF7-49F1-A259-B5BBBA8A7F8C}">
      <dgm:prSet phldrT="[Text]" custT="1"/>
      <dgm:spPr/>
      <dgm:t>
        <a:bodyPr/>
        <a:lstStyle/>
        <a:p>
          <a:r>
            <a:rPr lang="en-US" sz="1800" b="1" i="1" dirty="0" smtClean="0"/>
            <a:t>CORONA</a:t>
          </a:r>
          <a:endParaRPr lang="bg-BG" sz="1800" b="1" i="1" dirty="0"/>
        </a:p>
      </dgm:t>
    </dgm:pt>
    <dgm:pt modelId="{DFE9CA05-9A34-45C2-815B-9CC775096657}" type="parTrans" cxnId="{6B1ACC47-C2B3-416A-965D-F0C9ED354A6A}">
      <dgm:prSet/>
      <dgm:spPr/>
      <dgm:t>
        <a:bodyPr/>
        <a:lstStyle/>
        <a:p>
          <a:endParaRPr lang="bg-BG" sz="1800"/>
        </a:p>
      </dgm:t>
    </dgm:pt>
    <dgm:pt modelId="{DCEDD4EB-BB36-4525-B940-E9A61CB00A60}" type="sibTrans" cxnId="{6B1ACC47-C2B3-416A-965D-F0C9ED354A6A}">
      <dgm:prSet/>
      <dgm:spPr/>
      <dgm:t>
        <a:bodyPr/>
        <a:lstStyle/>
        <a:p>
          <a:endParaRPr lang="bg-BG" sz="1800"/>
        </a:p>
      </dgm:t>
    </dgm:pt>
    <dgm:pt modelId="{76E88172-3C0D-4983-9FD5-8F55473A11D6}">
      <dgm:prSet custT="1"/>
      <dgm:spPr/>
      <dgm:t>
        <a:bodyPr/>
        <a:lstStyle/>
        <a:p>
          <a:r>
            <a:rPr lang="en-US" sz="1800" b="1" i="1" dirty="0" smtClean="0"/>
            <a:t>Coordination and Support Actions, Coordinating</a:t>
          </a:r>
          <a:endParaRPr lang="bg-BG" sz="1800" b="1" i="1" dirty="0"/>
        </a:p>
      </dgm:t>
    </dgm:pt>
    <dgm:pt modelId="{88AC8E3A-5ADF-4D6B-910A-924AF85E5E57}" type="parTrans" cxnId="{F194DC77-0F3C-43FC-B4B4-AE25111EF0F2}">
      <dgm:prSet/>
      <dgm:spPr/>
      <dgm:t>
        <a:bodyPr/>
        <a:lstStyle/>
        <a:p>
          <a:endParaRPr lang="bg-BG" sz="1800"/>
        </a:p>
      </dgm:t>
    </dgm:pt>
    <dgm:pt modelId="{AA9AA527-2D1B-4E3A-8BCB-4A924ECF2566}" type="sibTrans" cxnId="{F194DC77-0F3C-43FC-B4B4-AE25111EF0F2}">
      <dgm:prSet/>
      <dgm:spPr/>
      <dgm:t>
        <a:bodyPr/>
        <a:lstStyle/>
        <a:p>
          <a:endParaRPr lang="bg-BG" sz="1800"/>
        </a:p>
      </dgm:t>
    </dgm:pt>
    <dgm:pt modelId="{8C9BF154-352B-41DF-9BAA-6CEC6119E76A}">
      <dgm:prSet custT="1"/>
      <dgm:spPr/>
      <dgm:t>
        <a:bodyPr/>
        <a:lstStyle/>
        <a:p>
          <a:r>
            <a:rPr lang="en-US" sz="1800" b="1" i="1" dirty="0" smtClean="0"/>
            <a:t>Fission-2011-5.1.1: Euratom Fission Training Schemes (EFTS) in nuclear energy and radiation protection</a:t>
          </a:r>
          <a:endParaRPr lang="bg-BG" sz="1800" b="1" i="1" dirty="0"/>
        </a:p>
      </dgm:t>
    </dgm:pt>
    <dgm:pt modelId="{D70975CE-7322-4D2B-9DA5-07BFB0419F7B}" type="parTrans" cxnId="{AC058CB5-C047-438A-9E17-E393FB5A211B}">
      <dgm:prSet/>
      <dgm:spPr/>
      <dgm:t>
        <a:bodyPr/>
        <a:lstStyle/>
        <a:p>
          <a:endParaRPr lang="bg-BG" sz="1800"/>
        </a:p>
      </dgm:t>
    </dgm:pt>
    <dgm:pt modelId="{2FDBE58F-4B7D-4EA3-B604-F73BC8394620}" type="sibTrans" cxnId="{AC058CB5-C047-438A-9E17-E393FB5A211B}">
      <dgm:prSet/>
      <dgm:spPr/>
      <dgm:t>
        <a:bodyPr/>
        <a:lstStyle/>
        <a:p>
          <a:endParaRPr lang="bg-BG" sz="1800"/>
        </a:p>
      </dgm:t>
    </dgm:pt>
    <dgm:pt modelId="{F35179C0-5B9D-46B9-A629-6953A8BF6EAC}">
      <dgm:prSet custT="1"/>
      <dgm:spPr/>
      <dgm:t>
        <a:bodyPr/>
        <a:lstStyle/>
        <a:p>
          <a:endParaRPr lang="bg-BG" sz="1800" i="1" dirty="0"/>
        </a:p>
      </dgm:t>
    </dgm:pt>
    <dgm:pt modelId="{FE920709-4D6E-4E88-9FD8-DF7BB38C06AB}" type="parTrans" cxnId="{8F667245-DB08-4E40-9B08-5D74F3C06CFD}">
      <dgm:prSet/>
      <dgm:spPr/>
      <dgm:t>
        <a:bodyPr/>
        <a:lstStyle/>
        <a:p>
          <a:endParaRPr lang="bg-BG" sz="1800"/>
        </a:p>
      </dgm:t>
    </dgm:pt>
    <dgm:pt modelId="{1737F219-8DE9-407C-AE83-B0081FAD98EF}" type="sibTrans" cxnId="{8F667245-DB08-4E40-9B08-5D74F3C06CFD}">
      <dgm:prSet/>
      <dgm:spPr/>
      <dgm:t>
        <a:bodyPr/>
        <a:lstStyle/>
        <a:p>
          <a:endParaRPr lang="bg-BG" sz="1800"/>
        </a:p>
      </dgm:t>
    </dgm:pt>
    <dgm:pt modelId="{B8D168CD-EA22-4537-87CE-C669DF41CA79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rgbClr val="003399"/>
              </a:solidFill>
            </a:rPr>
            <a:t>TIME:</a:t>
          </a:r>
          <a:endParaRPr lang="bg-BG" sz="1400" dirty="0">
            <a:solidFill>
              <a:srgbClr val="003399"/>
            </a:solidFill>
          </a:endParaRPr>
        </a:p>
      </dgm:t>
    </dgm:pt>
    <dgm:pt modelId="{4352D083-83FB-4C5F-AF83-7F52185D8580}" type="parTrans" cxnId="{59EC5AD0-4C7C-4E43-8817-6929909A2A39}">
      <dgm:prSet/>
      <dgm:spPr/>
      <dgm:t>
        <a:bodyPr/>
        <a:lstStyle/>
        <a:p>
          <a:endParaRPr lang="bg-BG"/>
        </a:p>
      </dgm:t>
    </dgm:pt>
    <dgm:pt modelId="{8473710A-607E-4D58-A0C3-89771F9150CD}" type="sibTrans" cxnId="{59EC5AD0-4C7C-4E43-8817-6929909A2A39}">
      <dgm:prSet/>
      <dgm:spPr/>
      <dgm:t>
        <a:bodyPr/>
        <a:lstStyle/>
        <a:p>
          <a:endParaRPr lang="bg-BG"/>
        </a:p>
      </dgm:t>
    </dgm:pt>
    <dgm:pt modelId="{83AC4DD3-BDF1-4684-972B-B319F63D019E}">
      <dgm:prSet phldrT="[Text]" custT="1"/>
      <dgm:spPr/>
      <dgm:t>
        <a:bodyPr/>
        <a:lstStyle/>
        <a:p>
          <a:pPr algn="l"/>
          <a:r>
            <a:rPr lang="en-US" sz="2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01 Dec 2011 – 30 Nov 2014</a:t>
          </a:r>
          <a:endParaRPr lang="bg-BG" sz="20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445DA2-2653-47B5-A131-079F7478B2FF}" type="parTrans" cxnId="{FE2BF3F3-BCD6-4FA6-B870-61C26718A408}">
      <dgm:prSet/>
      <dgm:spPr/>
    </dgm:pt>
    <dgm:pt modelId="{69FEB76B-8DA0-4F7B-B285-162D90C580B2}" type="sibTrans" cxnId="{FE2BF3F3-BCD6-4FA6-B870-61C26718A408}">
      <dgm:prSet/>
      <dgm:spPr/>
    </dgm:pt>
    <dgm:pt modelId="{A8A6A779-7F57-4EED-A7B4-174222843ACD}" type="pres">
      <dgm:prSet presAssocID="{8E456231-4DC0-4FBE-88BD-A144BAB6E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AE1D4AD-E0D1-4646-92FA-AB332B2D1E7B}" type="pres">
      <dgm:prSet presAssocID="{F205C3EA-EF6D-4894-A13C-90D200729938}" presName="linNode" presStyleCnt="0"/>
      <dgm:spPr/>
    </dgm:pt>
    <dgm:pt modelId="{56105F60-4573-450B-9634-A11DA6DC656E}" type="pres">
      <dgm:prSet presAssocID="{F205C3EA-EF6D-4894-A13C-90D200729938}" presName="parentText" presStyleLbl="node1" presStyleIdx="0" presStyleCnt="4" custScaleX="43934" custScaleY="42247" custLinFactNeighborX="-14020" custLinFactNeighborY="-218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710365-D42A-43FE-A24F-D241C057237A}" type="pres">
      <dgm:prSet presAssocID="{F205C3EA-EF6D-4894-A13C-90D200729938}" presName="descendantText" presStyleLbl="alignAccFollowNode1" presStyleIdx="0" presStyleCnt="4" custScaleX="132115" custScaleY="50094" custLinFactNeighborX="1069" custLinFactNeighborY="-4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8EBB6C7-90AD-455B-9AD6-0AFF65801D4A}" type="pres">
      <dgm:prSet presAssocID="{DC74CC0F-55D3-4CD7-AC71-2933454CDE4D}" presName="sp" presStyleCnt="0"/>
      <dgm:spPr/>
    </dgm:pt>
    <dgm:pt modelId="{3500DD0B-DB96-4C87-8569-EA8FEEE6C365}" type="pres">
      <dgm:prSet presAssocID="{B8D168CD-EA22-4537-87CE-C669DF41CA79}" presName="linNode" presStyleCnt="0"/>
      <dgm:spPr/>
    </dgm:pt>
    <dgm:pt modelId="{B0C029A7-A8CD-4099-B518-847B9B834026}" type="pres">
      <dgm:prSet presAssocID="{B8D168CD-EA22-4537-87CE-C669DF41CA79}" presName="parentText" presStyleLbl="node1" presStyleIdx="1" presStyleCnt="4" custFlipHor="1" custScaleX="44419" custScaleY="3100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BC2272-3E07-43EC-97DE-B523D7A412C0}" type="pres">
      <dgm:prSet presAssocID="{B8D168CD-EA22-4537-87CE-C669DF41CA79}" presName="descendantText" presStyleLbl="alignAccFollowNode1" presStyleIdx="1" presStyleCnt="4" custScaleX="144140" custScaleY="3961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59AFD17-20D8-4F9E-AC29-B0548F603587}" type="pres">
      <dgm:prSet presAssocID="{8473710A-607E-4D58-A0C3-89771F9150CD}" presName="sp" presStyleCnt="0"/>
      <dgm:spPr/>
    </dgm:pt>
    <dgm:pt modelId="{F6829825-61BB-495C-9AF4-878122036244}" type="pres">
      <dgm:prSet presAssocID="{A54193EF-54A4-473A-9732-8710CCEC1B35}" presName="linNode" presStyleCnt="0"/>
      <dgm:spPr/>
    </dgm:pt>
    <dgm:pt modelId="{41E41CB5-39FB-478C-9AED-DC81908FA7D7}" type="pres">
      <dgm:prSet presAssocID="{A54193EF-54A4-473A-9732-8710CCEC1B35}" presName="parentText" presStyleLbl="node1" presStyleIdx="2" presStyleCnt="4" custScaleX="43934" custScaleY="36825" custLinFactNeighborX="-14020" custLinFactNeighborY="-218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2E7A98-D657-4445-B024-FA787A396C3C}" type="pres">
      <dgm:prSet presAssocID="{A54193EF-54A4-473A-9732-8710CCEC1B35}" presName="descendantText" presStyleLbl="alignAccFollowNode1" presStyleIdx="2" presStyleCnt="4" custScaleX="132115" custScaleY="43478" custLinFactNeighborY="-199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2727BD-406E-4CAD-BAE4-55BB07EE1A60}" type="pres">
      <dgm:prSet presAssocID="{587416A2-34C2-4EE9-9082-FCA9BA1B19D8}" presName="sp" presStyleCnt="0"/>
      <dgm:spPr/>
    </dgm:pt>
    <dgm:pt modelId="{28188A3F-776A-44DF-A7B2-CF6F8B583700}" type="pres">
      <dgm:prSet presAssocID="{9A058543-DA43-4F8E-8E1F-3C6306A36457}" presName="linNode" presStyleCnt="0"/>
      <dgm:spPr/>
    </dgm:pt>
    <dgm:pt modelId="{D9964B7A-DC7C-4692-85BB-419CEE05C24B}" type="pres">
      <dgm:prSet presAssocID="{9A058543-DA43-4F8E-8E1F-3C6306A36457}" presName="parentText" presStyleLbl="node1" presStyleIdx="3" presStyleCnt="4" custScaleX="43934" custScaleY="33172" custLinFactNeighborX="-14020" custLinFactNeighborY="-218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2E51C39-77A8-484C-89DE-5884667B1840}" type="pres">
      <dgm:prSet presAssocID="{9A058543-DA43-4F8E-8E1F-3C6306A36457}" presName="descendantText" presStyleLbl="alignAccFollowNode1" presStyleIdx="3" presStyleCnt="4" custScaleX="132115" custScaleY="4680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E6447ED-FF52-4E65-9A10-1F0B710BBC35}" srcId="{9A058543-DA43-4F8E-8E1F-3C6306A36457}" destId="{CDD7C0B9-1A21-4E51-9233-E6AF2F3DF945}" srcOrd="0" destOrd="0" parTransId="{71CF2CE6-F2E9-4930-A96A-9CE578D30CEC}" sibTransId="{0CFC15D2-2065-44C7-8378-FE20C14C9624}"/>
    <dgm:cxn modelId="{B8C98CFA-7BB0-4A9D-A6B0-255708096185}" type="presOf" srcId="{9A058543-DA43-4F8E-8E1F-3C6306A36457}" destId="{D9964B7A-DC7C-4692-85BB-419CEE05C24B}" srcOrd="0" destOrd="0" presId="urn:microsoft.com/office/officeart/2005/8/layout/vList5"/>
    <dgm:cxn modelId="{8177AABA-A96B-4402-9C51-D7E4688C979B}" type="presOf" srcId="{8C9BF154-352B-41DF-9BAA-6CEC6119E76A}" destId="{872E7A98-D657-4445-B024-FA787A396C3C}" srcOrd="0" destOrd="1" presId="urn:microsoft.com/office/officeart/2005/8/layout/vList5"/>
    <dgm:cxn modelId="{8F667245-DB08-4E40-9B08-5D74F3C06CFD}" srcId="{A54193EF-54A4-473A-9732-8710CCEC1B35}" destId="{F35179C0-5B9D-46B9-A629-6953A8BF6EAC}" srcOrd="2" destOrd="0" parTransId="{FE920709-4D6E-4E88-9FD8-DF7BB38C06AB}" sibTransId="{1737F219-8DE9-407C-AE83-B0081FAD98EF}"/>
    <dgm:cxn modelId="{4AF9DA0B-30E4-455B-A1EF-E4EBA188FB14}" srcId="{F205C3EA-EF6D-4894-A13C-90D200729938}" destId="{326ABF7A-3EB3-4173-97F3-CDE0F8439AA8}" srcOrd="0" destOrd="0" parTransId="{16A42848-C3AE-4941-9346-C221511E1469}" sibTransId="{F765EC77-B9DD-4D4B-95E2-17CA7CCB5A2C}"/>
    <dgm:cxn modelId="{97F047B0-8E1A-434F-BCBD-1C92FEB11FBF}" type="presOf" srcId="{9E5A841C-7F35-46BF-A20D-6C40353B7F56}" destId="{C5710365-D42A-43FE-A24F-D241C057237A}" srcOrd="0" destOrd="1" presId="urn:microsoft.com/office/officeart/2005/8/layout/vList5"/>
    <dgm:cxn modelId="{88029ED5-917D-42C0-9D77-EE9B59E8B721}" type="presOf" srcId="{F35179C0-5B9D-46B9-A629-6953A8BF6EAC}" destId="{872E7A98-D657-4445-B024-FA787A396C3C}" srcOrd="0" destOrd="2" presId="urn:microsoft.com/office/officeart/2005/8/layout/vList5"/>
    <dgm:cxn modelId="{40BC3E2C-E9F9-461C-835F-396C9562C9D7}" type="presOf" srcId="{B8D168CD-EA22-4537-87CE-C669DF41CA79}" destId="{B0C029A7-A8CD-4099-B518-847B9B834026}" srcOrd="0" destOrd="0" presId="urn:microsoft.com/office/officeart/2005/8/layout/vList5"/>
    <dgm:cxn modelId="{AC058CB5-C047-438A-9E17-E393FB5A211B}" srcId="{A54193EF-54A4-473A-9732-8710CCEC1B35}" destId="{8C9BF154-352B-41DF-9BAA-6CEC6119E76A}" srcOrd="1" destOrd="0" parTransId="{D70975CE-7322-4D2B-9DA5-07BFB0419F7B}" sibTransId="{2FDBE58F-4B7D-4EA3-B604-F73BC8394620}"/>
    <dgm:cxn modelId="{AAE542DD-91A0-4232-93DF-615B9800E66A}" type="presOf" srcId="{F205C3EA-EF6D-4894-A13C-90D200729938}" destId="{56105F60-4573-450B-9634-A11DA6DC656E}" srcOrd="0" destOrd="0" presId="urn:microsoft.com/office/officeart/2005/8/layout/vList5"/>
    <dgm:cxn modelId="{E3A4ED2F-E277-4874-8046-F66D8E56CD6F}" type="presOf" srcId="{326ABF7A-3EB3-4173-97F3-CDE0F8439AA8}" destId="{C5710365-D42A-43FE-A24F-D241C057237A}" srcOrd="0" destOrd="0" presId="urn:microsoft.com/office/officeart/2005/8/layout/vList5"/>
    <dgm:cxn modelId="{E07C1228-B5E9-4234-8510-BBF92B111647}" srcId="{8E456231-4DC0-4FBE-88BD-A144BAB6EE66}" destId="{A54193EF-54A4-473A-9732-8710CCEC1B35}" srcOrd="2" destOrd="0" parTransId="{A75D8A62-E361-4FE9-841D-5E638295DAB4}" sibTransId="{587416A2-34C2-4EE9-9082-FCA9BA1B19D8}"/>
    <dgm:cxn modelId="{1BF5265D-CD1F-474B-8F1A-D1861CAA52D7}" type="presOf" srcId="{83AC4DD3-BDF1-4684-972B-B319F63D019E}" destId="{CBBC2272-3E07-43EC-97DE-B523D7A412C0}" srcOrd="0" destOrd="0" presId="urn:microsoft.com/office/officeart/2005/8/layout/vList5"/>
    <dgm:cxn modelId="{F0EA6D7F-73EA-4EBD-83C2-A41C478953DF}" srcId="{F205C3EA-EF6D-4894-A13C-90D200729938}" destId="{9E5A841C-7F35-46BF-A20D-6C40353B7F56}" srcOrd="1" destOrd="0" parTransId="{272D1822-A6CF-4F8E-A9F0-6384EE6F670E}" sibTransId="{E25CE7FF-3A0D-4688-9015-E9CFCD9EE548}"/>
    <dgm:cxn modelId="{8D85A298-AAC0-4E10-9295-E392B5A7F982}" type="presOf" srcId="{CDD7C0B9-1A21-4E51-9233-E6AF2F3DF945}" destId="{B2E51C39-77A8-484C-89DE-5884667B1840}" srcOrd="0" destOrd="0" presId="urn:microsoft.com/office/officeart/2005/8/layout/vList5"/>
    <dgm:cxn modelId="{27EC2150-EB8B-4251-8E01-2A74203130BA}" type="presOf" srcId="{8E456231-4DC0-4FBE-88BD-A144BAB6EE66}" destId="{A8A6A779-7F57-4EED-A7B4-174222843ACD}" srcOrd="0" destOrd="0" presId="urn:microsoft.com/office/officeart/2005/8/layout/vList5"/>
    <dgm:cxn modelId="{80845970-0106-4908-A4A8-BED002C5B07E}" type="presOf" srcId="{A54193EF-54A4-473A-9732-8710CCEC1B35}" destId="{41E41CB5-39FB-478C-9AED-DC81908FA7D7}" srcOrd="0" destOrd="0" presId="urn:microsoft.com/office/officeart/2005/8/layout/vList5"/>
    <dgm:cxn modelId="{F194DC77-0F3C-43FC-B4B4-AE25111EF0F2}" srcId="{A54193EF-54A4-473A-9732-8710CCEC1B35}" destId="{76E88172-3C0D-4983-9FD5-8F55473A11D6}" srcOrd="0" destOrd="0" parTransId="{88AC8E3A-5ADF-4D6B-910A-924AF85E5E57}" sibTransId="{AA9AA527-2D1B-4E3A-8BCB-4A924ECF2566}"/>
    <dgm:cxn modelId="{4BDB7253-8B5F-4AC3-A289-F85ED5DED9A6}" type="presOf" srcId="{76E88172-3C0D-4983-9FD5-8F55473A11D6}" destId="{872E7A98-D657-4445-B024-FA787A396C3C}" srcOrd="0" destOrd="0" presId="urn:microsoft.com/office/officeart/2005/8/layout/vList5"/>
    <dgm:cxn modelId="{B70840EA-0EDB-4B09-BA3D-7EABB6BF92C6}" srcId="{8E456231-4DC0-4FBE-88BD-A144BAB6EE66}" destId="{F205C3EA-EF6D-4894-A13C-90D200729938}" srcOrd="0" destOrd="0" parTransId="{83D3CC2F-BCF2-4D77-B5D8-0B5E00B170CF}" sibTransId="{DC74CC0F-55D3-4CD7-AC71-2933454CDE4D}"/>
    <dgm:cxn modelId="{6B1ACC47-C2B3-416A-965D-F0C9ED354A6A}" srcId="{9A058543-DA43-4F8E-8E1F-3C6306A36457}" destId="{0E59E42E-ABF7-49F1-A259-B5BBBA8A7F8C}" srcOrd="1" destOrd="0" parTransId="{DFE9CA05-9A34-45C2-815B-9CC775096657}" sibTransId="{DCEDD4EB-BB36-4525-B940-E9A61CB00A60}"/>
    <dgm:cxn modelId="{B5F7AD3D-559D-47A5-AD23-B3A29FFE5A9C}" type="presOf" srcId="{0E59E42E-ABF7-49F1-A259-B5BBBA8A7F8C}" destId="{B2E51C39-77A8-484C-89DE-5884667B1840}" srcOrd="0" destOrd="1" presId="urn:microsoft.com/office/officeart/2005/8/layout/vList5"/>
    <dgm:cxn modelId="{59EC5AD0-4C7C-4E43-8817-6929909A2A39}" srcId="{8E456231-4DC0-4FBE-88BD-A144BAB6EE66}" destId="{B8D168CD-EA22-4537-87CE-C669DF41CA79}" srcOrd="1" destOrd="0" parTransId="{4352D083-83FB-4C5F-AF83-7F52185D8580}" sibTransId="{8473710A-607E-4D58-A0C3-89771F9150CD}"/>
    <dgm:cxn modelId="{7EDBAF40-1B38-4109-8F58-33B1D619DABA}" srcId="{8E456231-4DC0-4FBE-88BD-A144BAB6EE66}" destId="{9A058543-DA43-4F8E-8E1F-3C6306A36457}" srcOrd="3" destOrd="0" parTransId="{F450B342-05D9-4358-94C8-40845A2DFC0E}" sibTransId="{0B371A9C-9B3E-40F1-B8D4-DCF4FBEF466D}"/>
    <dgm:cxn modelId="{FE2BF3F3-BCD6-4FA6-B870-61C26718A408}" srcId="{B8D168CD-EA22-4537-87CE-C669DF41CA79}" destId="{83AC4DD3-BDF1-4684-972B-B319F63D019E}" srcOrd="0" destOrd="0" parTransId="{95445DA2-2653-47B5-A131-079F7478B2FF}" sibTransId="{69FEB76B-8DA0-4F7B-B285-162D90C580B2}"/>
    <dgm:cxn modelId="{BBF01327-A92A-4E6E-A726-9CCCA1424D53}" type="presParOf" srcId="{A8A6A779-7F57-4EED-A7B4-174222843ACD}" destId="{FAE1D4AD-E0D1-4646-92FA-AB332B2D1E7B}" srcOrd="0" destOrd="0" presId="urn:microsoft.com/office/officeart/2005/8/layout/vList5"/>
    <dgm:cxn modelId="{F875A2EF-326E-4C08-9F93-8D05CF1D427F}" type="presParOf" srcId="{FAE1D4AD-E0D1-4646-92FA-AB332B2D1E7B}" destId="{56105F60-4573-450B-9634-A11DA6DC656E}" srcOrd="0" destOrd="0" presId="urn:microsoft.com/office/officeart/2005/8/layout/vList5"/>
    <dgm:cxn modelId="{020C3FF7-91D8-44B5-901C-44E4466DE55A}" type="presParOf" srcId="{FAE1D4AD-E0D1-4646-92FA-AB332B2D1E7B}" destId="{C5710365-D42A-43FE-A24F-D241C057237A}" srcOrd="1" destOrd="0" presId="urn:microsoft.com/office/officeart/2005/8/layout/vList5"/>
    <dgm:cxn modelId="{5079D048-BD92-4B33-94A7-0D801A2B268E}" type="presParOf" srcId="{A8A6A779-7F57-4EED-A7B4-174222843ACD}" destId="{48EBB6C7-90AD-455B-9AD6-0AFF65801D4A}" srcOrd="1" destOrd="0" presId="urn:microsoft.com/office/officeart/2005/8/layout/vList5"/>
    <dgm:cxn modelId="{164C9788-B75D-410C-858A-7371FD04C182}" type="presParOf" srcId="{A8A6A779-7F57-4EED-A7B4-174222843ACD}" destId="{3500DD0B-DB96-4C87-8569-EA8FEEE6C365}" srcOrd="2" destOrd="0" presId="urn:microsoft.com/office/officeart/2005/8/layout/vList5"/>
    <dgm:cxn modelId="{1E1AFCD5-8EDC-4967-981E-C746F9BA6C87}" type="presParOf" srcId="{3500DD0B-DB96-4C87-8569-EA8FEEE6C365}" destId="{B0C029A7-A8CD-4099-B518-847B9B834026}" srcOrd="0" destOrd="0" presId="urn:microsoft.com/office/officeart/2005/8/layout/vList5"/>
    <dgm:cxn modelId="{EBB8B7E5-03BE-4484-BFCD-03068CC6D893}" type="presParOf" srcId="{3500DD0B-DB96-4C87-8569-EA8FEEE6C365}" destId="{CBBC2272-3E07-43EC-97DE-B523D7A412C0}" srcOrd="1" destOrd="0" presId="urn:microsoft.com/office/officeart/2005/8/layout/vList5"/>
    <dgm:cxn modelId="{7A8CA8D0-1BB2-4332-86A3-5C9500A9FF1C}" type="presParOf" srcId="{A8A6A779-7F57-4EED-A7B4-174222843ACD}" destId="{159AFD17-20D8-4F9E-AC29-B0548F603587}" srcOrd="3" destOrd="0" presId="urn:microsoft.com/office/officeart/2005/8/layout/vList5"/>
    <dgm:cxn modelId="{60D2696B-AB66-4911-916E-FBECDCCACF7E}" type="presParOf" srcId="{A8A6A779-7F57-4EED-A7B4-174222843ACD}" destId="{F6829825-61BB-495C-9AF4-878122036244}" srcOrd="4" destOrd="0" presId="urn:microsoft.com/office/officeart/2005/8/layout/vList5"/>
    <dgm:cxn modelId="{EA317699-4AFB-448F-BFB8-94BFDAF865F0}" type="presParOf" srcId="{F6829825-61BB-495C-9AF4-878122036244}" destId="{41E41CB5-39FB-478C-9AED-DC81908FA7D7}" srcOrd="0" destOrd="0" presId="urn:microsoft.com/office/officeart/2005/8/layout/vList5"/>
    <dgm:cxn modelId="{DB0FCB0D-C1C3-4309-B75D-785E8E5E3F12}" type="presParOf" srcId="{F6829825-61BB-495C-9AF4-878122036244}" destId="{872E7A98-D657-4445-B024-FA787A396C3C}" srcOrd="1" destOrd="0" presId="urn:microsoft.com/office/officeart/2005/8/layout/vList5"/>
    <dgm:cxn modelId="{0FECE147-F7CE-4414-BEC0-AB686E4F12B6}" type="presParOf" srcId="{A8A6A779-7F57-4EED-A7B4-174222843ACD}" destId="{5D2727BD-406E-4CAD-BAE4-55BB07EE1A60}" srcOrd="5" destOrd="0" presId="urn:microsoft.com/office/officeart/2005/8/layout/vList5"/>
    <dgm:cxn modelId="{5094E2DD-4107-4076-B777-0E215EC0D7C8}" type="presParOf" srcId="{A8A6A779-7F57-4EED-A7B4-174222843ACD}" destId="{28188A3F-776A-44DF-A7B2-CF6F8B583700}" srcOrd="6" destOrd="0" presId="urn:microsoft.com/office/officeart/2005/8/layout/vList5"/>
    <dgm:cxn modelId="{865B5DE3-E387-473C-AB70-C7819D73323B}" type="presParOf" srcId="{28188A3F-776A-44DF-A7B2-CF6F8B583700}" destId="{D9964B7A-DC7C-4692-85BB-419CEE05C24B}" srcOrd="0" destOrd="0" presId="urn:microsoft.com/office/officeart/2005/8/layout/vList5"/>
    <dgm:cxn modelId="{5D6F194D-77EB-4828-8273-06B58A22D631}" type="presParOf" srcId="{28188A3F-776A-44DF-A7B2-CF6F8B583700}" destId="{B2E51C39-77A8-484C-89DE-5884667B1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92D60-F66E-44AD-9D8C-E7E6A3594533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bg-BG"/>
        </a:p>
      </dgm:t>
    </dgm:pt>
    <dgm:pt modelId="{15C617CB-2AEC-4E84-8935-0974144B29CE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3399"/>
              </a:solidFill>
              <a:latin typeface="Calibri" pitchFamily="34" charset="0"/>
            </a:rPr>
            <a:t>Program</a:t>
          </a:r>
          <a:r>
            <a:rPr lang="en-US" sz="1200" dirty="0" smtClean="0">
              <a:solidFill>
                <a:srgbClr val="003399"/>
              </a:solidFill>
              <a:latin typeface="Calibri" pitchFamily="34" charset="0"/>
            </a:rPr>
            <a:t>:</a:t>
          </a:r>
          <a:endParaRPr lang="bg-BG" sz="1200" dirty="0">
            <a:solidFill>
              <a:srgbClr val="003399"/>
            </a:solidFill>
            <a:latin typeface="Calibri" pitchFamily="34" charset="0"/>
          </a:endParaRPr>
        </a:p>
      </dgm:t>
    </dgm:pt>
    <dgm:pt modelId="{E384BDCC-228E-46F7-9FD2-5469B660984C}" type="parTrans" cxnId="{B58828C0-37D4-4CC6-B201-6156AE6A5880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4FD290D7-A847-4BF7-A22A-0B870EECDF0A}" type="sibTrans" cxnId="{B58828C0-37D4-4CC6-B201-6156AE6A5880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35A79089-8210-4488-AAD6-9568AC646230}">
      <dgm:prSet phldrT="[Text]"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EURATOM Work </a:t>
          </a:r>
          <a:r>
            <a:rPr kumimoji="0" lang="en-US" sz="2400" b="0" i="0" u="none" strike="noStrike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Program </a:t>
          </a:r>
          <a:r>
            <a:rPr kumimoji="0" lang="en-US" sz="2400" b="0" i="0" u="none" strike="noStrike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2014-2015 </a:t>
          </a:r>
          <a:endParaRPr lang="bg-BG" sz="2400" dirty="0">
            <a:solidFill>
              <a:srgbClr val="003399"/>
            </a:solidFill>
            <a:latin typeface="Calibri" pitchFamily="34" charset="0"/>
          </a:endParaRPr>
        </a:p>
      </dgm:t>
    </dgm:pt>
    <dgm:pt modelId="{AADDDB7C-28A4-4AEB-9063-DCE12625DA21}" type="parTrans" cxnId="{3853841A-3B7D-43DC-8767-F2459B10C169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61BF4305-88A5-4A8D-AE14-8E226ED173A3}" type="sibTrans" cxnId="{3853841A-3B7D-43DC-8767-F2459B10C169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36847B69-2EA9-4DEF-A167-51091966DD8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3399"/>
              </a:solidFill>
              <a:latin typeface="Calibri" pitchFamily="34" charset="0"/>
            </a:rPr>
            <a:t>Topic:</a:t>
          </a:r>
          <a:endParaRPr lang="bg-BG" sz="1600" dirty="0">
            <a:solidFill>
              <a:srgbClr val="003399"/>
            </a:solidFill>
            <a:latin typeface="Calibri" pitchFamily="34" charset="0"/>
          </a:endParaRPr>
        </a:p>
      </dgm:t>
    </dgm:pt>
    <dgm:pt modelId="{2087F7D7-BADC-4F03-A78F-AC2B37118034}" type="parTrans" cxnId="{50771A78-0612-4E37-8718-85FFEFDC70C8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7CD214A4-85C9-48A0-B92B-3BAEC02A1F50}" type="sibTrans" cxnId="{50771A78-0612-4E37-8718-85FFEFDC70C8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1E23FDDD-67D8-4027-B269-0433D2C4184B}">
      <dgm:prSet phldrT="[Text]" custT="1"/>
      <dgm:spPr/>
      <dgm:t>
        <a:bodyPr/>
        <a:lstStyle/>
        <a:p>
          <a:pPr rtl="0"/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NFRP 10 – 2014: Education and training (Bologna and Copenhagen processes)</a:t>
          </a:r>
          <a:endParaRPr lang="bg-BG" sz="2400" dirty="0">
            <a:solidFill>
              <a:srgbClr val="003399"/>
            </a:solidFill>
            <a:latin typeface="Calibri" pitchFamily="34" charset="0"/>
          </a:endParaRPr>
        </a:p>
      </dgm:t>
    </dgm:pt>
    <dgm:pt modelId="{66752687-F103-4A0B-B10B-87B8F50AF452}" type="parTrans" cxnId="{C486E6D6-B435-48DE-A348-648D5E5A938A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8E785979-7A05-4AA8-8261-92C920D2CA12}" type="sibTrans" cxnId="{C486E6D6-B435-48DE-A348-648D5E5A938A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52F36E36-FCD3-4C66-B39A-78BAAD8ACB0D}">
      <dgm:prSet phldrT="[Text]" custT="1"/>
      <dgm:spPr/>
      <dgm:t>
        <a:bodyPr/>
        <a:lstStyle/>
        <a:p>
          <a:pPr rtl="0"/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Calibri" pitchFamily="34" charset="0"/>
            </a:rPr>
            <a:t>Time: </a:t>
          </a:r>
          <a:endParaRPr lang="bg-BG" sz="1600" dirty="0">
            <a:solidFill>
              <a:srgbClr val="003399"/>
            </a:solidFill>
            <a:latin typeface="Calibri" pitchFamily="34" charset="0"/>
          </a:endParaRPr>
        </a:p>
      </dgm:t>
    </dgm:pt>
    <dgm:pt modelId="{A4C79850-8D89-402C-BBA6-E3178F1444CE}" type="parTrans" cxnId="{4D093926-EADF-4611-8C76-4E86246B8B11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AD48D44E-8204-44C0-8E24-748943DB713D}" type="sibTrans" cxnId="{4D093926-EADF-4611-8C76-4E86246B8B11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8F9F381D-30B2-4A68-A6E7-638CED880223}">
      <dgm:prSet phldrT="[Text]" custT="1"/>
      <dgm:spPr/>
      <dgm:t>
        <a:bodyPr/>
        <a:lstStyle/>
        <a:p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01 Sep 2015 – 31 Aug 2018 </a:t>
          </a:r>
          <a:endParaRPr lang="bg-BG" sz="2400" dirty="0">
            <a:latin typeface="Calibri" pitchFamily="34" charset="0"/>
          </a:endParaRPr>
        </a:p>
      </dgm:t>
    </dgm:pt>
    <dgm:pt modelId="{D9DDE3AB-C180-4206-8E16-5950C0D00832}" type="parTrans" cxnId="{78CF552F-ADC1-4BA8-9171-4A6DC6E4D514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32588D20-601C-45CA-8DD0-6774E478B2D0}" type="sibTrans" cxnId="{78CF552F-ADC1-4BA8-9171-4A6DC6E4D514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01BC5788-AFA6-4F22-B8C3-F085147C9DF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3399"/>
              </a:solidFill>
              <a:latin typeface="Calibri" pitchFamily="34" charset="0"/>
            </a:rPr>
            <a:t>Title</a:t>
          </a:r>
          <a:r>
            <a:rPr lang="en-US" sz="1400" dirty="0" smtClean="0">
              <a:solidFill>
                <a:srgbClr val="003399"/>
              </a:solidFill>
              <a:latin typeface="Calibri" pitchFamily="34" charset="0"/>
            </a:rPr>
            <a:t>:</a:t>
          </a:r>
          <a:endParaRPr lang="bg-BG" sz="1400" dirty="0">
            <a:solidFill>
              <a:srgbClr val="003399"/>
            </a:solidFill>
            <a:latin typeface="Calibri" pitchFamily="34" charset="0"/>
          </a:endParaRPr>
        </a:p>
      </dgm:t>
    </dgm:pt>
    <dgm:pt modelId="{AEA1578D-75E7-48C7-AAFF-DB6D1AD31530}" type="parTrans" cxnId="{EFF03047-C6A6-45A0-A303-BEE0608E40E7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9E19F946-FE54-4303-B178-B98AE8292231}" type="sibTrans" cxnId="{EFF03047-C6A6-45A0-A303-BEE0608E40E7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F68B0CDB-02E4-4126-B0FF-937DCDB62DD6}">
      <dgm:prSet phldrT="[Text]" custT="1"/>
      <dgm:spPr/>
      <dgm:t>
        <a:bodyPr/>
        <a:lstStyle/>
        <a:p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Enhancement of training capabilities in VVER technology through establishment of VVER training academy (CORONA II</a:t>
          </a:r>
          <a:r>
            <a:rPr kumimoji="0" lang="bg-BG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)</a:t>
          </a:r>
          <a:endParaRPr lang="bg-BG" sz="2400" dirty="0">
            <a:latin typeface="Calibri" pitchFamily="34" charset="0"/>
          </a:endParaRPr>
        </a:p>
      </dgm:t>
    </dgm:pt>
    <dgm:pt modelId="{E80CCAFC-87A9-42F4-95CB-AAA258CF184A}" type="parTrans" cxnId="{7B153CEE-F7D0-4853-8873-BD48179641EA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2280CB9C-63A2-42E0-A33C-8C26FBEE7CBD}" type="sibTrans" cxnId="{7B153CEE-F7D0-4853-8873-BD48179641EA}">
      <dgm:prSet/>
      <dgm:spPr/>
      <dgm:t>
        <a:bodyPr/>
        <a:lstStyle/>
        <a:p>
          <a:endParaRPr lang="bg-BG">
            <a:latin typeface="Calibri" pitchFamily="34" charset="0"/>
          </a:endParaRPr>
        </a:p>
      </dgm:t>
    </dgm:pt>
    <dgm:pt modelId="{C71349A8-95A0-418B-AB2C-F090A3D66E24}" type="pres">
      <dgm:prSet presAssocID="{57892D60-F66E-44AD-9D8C-E7E6A35945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01B26FC-9CD1-4EAF-B783-68AF2E3ACF3B}" type="pres">
      <dgm:prSet presAssocID="{15C617CB-2AEC-4E84-8935-0974144B29CE}" presName="composite" presStyleCnt="0"/>
      <dgm:spPr/>
    </dgm:pt>
    <dgm:pt modelId="{64B1A563-4653-4588-826B-67FDAA193D2D}" type="pres">
      <dgm:prSet presAssocID="{15C617CB-2AEC-4E84-8935-0974144B29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C96C02-D5DF-4B82-94EB-77561C273D10}" type="pres">
      <dgm:prSet presAssocID="{15C617CB-2AEC-4E84-8935-0974144B29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812664C-9CC7-49F4-85AB-6388D886C784}" type="pres">
      <dgm:prSet presAssocID="{4FD290D7-A847-4BF7-A22A-0B870EECDF0A}" presName="sp" presStyleCnt="0"/>
      <dgm:spPr/>
    </dgm:pt>
    <dgm:pt modelId="{D28E297D-FF2A-4F9F-B0B1-85CA47DDF5B0}" type="pres">
      <dgm:prSet presAssocID="{36847B69-2EA9-4DEF-A167-51091966DD89}" presName="composite" presStyleCnt="0"/>
      <dgm:spPr/>
    </dgm:pt>
    <dgm:pt modelId="{98D5ECD7-7A53-4FCA-9B41-0B09764AAFAC}" type="pres">
      <dgm:prSet presAssocID="{36847B69-2EA9-4DEF-A167-51091966DD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BAADA5-F3E4-4FF9-9656-E65FEF82384B}" type="pres">
      <dgm:prSet presAssocID="{36847B69-2EA9-4DEF-A167-51091966DD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1E3EC4-C872-4797-B32C-7C29C5FEE40A}" type="pres">
      <dgm:prSet presAssocID="{7CD214A4-85C9-48A0-B92B-3BAEC02A1F50}" presName="sp" presStyleCnt="0"/>
      <dgm:spPr/>
    </dgm:pt>
    <dgm:pt modelId="{B0E38342-0E27-4AAC-9FD1-74086765B086}" type="pres">
      <dgm:prSet presAssocID="{52F36E36-FCD3-4C66-B39A-78BAAD8ACB0D}" presName="composite" presStyleCnt="0"/>
      <dgm:spPr/>
    </dgm:pt>
    <dgm:pt modelId="{9C14954A-2E8C-451E-B5BA-821BEE701484}" type="pres">
      <dgm:prSet presAssocID="{52F36E36-FCD3-4C66-B39A-78BAAD8ACB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1B123B-A704-401F-92D9-9710702C5112}" type="pres">
      <dgm:prSet presAssocID="{52F36E36-FCD3-4C66-B39A-78BAAD8ACB0D}" presName="descendantText" presStyleLbl="alignAcc1" presStyleIdx="2" presStyleCnt="4" custLinFactNeighborY="-548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61789CC-28C1-4FA2-B43D-4F0A6E664AAC}" type="pres">
      <dgm:prSet presAssocID="{AD48D44E-8204-44C0-8E24-748943DB713D}" presName="sp" presStyleCnt="0"/>
      <dgm:spPr/>
    </dgm:pt>
    <dgm:pt modelId="{26D825B1-C53C-4526-A5E7-6CCC5C0AF9C3}" type="pres">
      <dgm:prSet presAssocID="{01BC5788-AFA6-4F22-B8C3-F085147C9DF6}" presName="composite" presStyleCnt="0"/>
      <dgm:spPr/>
    </dgm:pt>
    <dgm:pt modelId="{510AAF60-AD15-4A3D-8EAD-36234A215FCB}" type="pres">
      <dgm:prSet presAssocID="{01BC5788-AFA6-4F22-B8C3-F085147C9D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5F7971D-AED0-430E-B687-AEF843E6A50D}" type="pres">
      <dgm:prSet presAssocID="{01BC5788-AFA6-4F22-B8C3-F085147C9DF6}" presName="descendantText" presStyleLbl="alignAcc1" presStyleIdx="3" presStyleCnt="4" custScaleY="16242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FF03047-C6A6-45A0-A303-BEE0608E40E7}" srcId="{57892D60-F66E-44AD-9D8C-E7E6A3594533}" destId="{01BC5788-AFA6-4F22-B8C3-F085147C9DF6}" srcOrd="3" destOrd="0" parTransId="{AEA1578D-75E7-48C7-AAFF-DB6D1AD31530}" sibTransId="{9E19F946-FE54-4303-B178-B98AE8292231}"/>
    <dgm:cxn modelId="{3853841A-3B7D-43DC-8767-F2459B10C169}" srcId="{15C617CB-2AEC-4E84-8935-0974144B29CE}" destId="{35A79089-8210-4488-AAD6-9568AC646230}" srcOrd="0" destOrd="0" parTransId="{AADDDB7C-28A4-4AEB-9063-DCE12625DA21}" sibTransId="{61BF4305-88A5-4A8D-AE14-8E226ED173A3}"/>
    <dgm:cxn modelId="{5D0F34E4-8F4F-4DF5-BB2F-930F169DFFC5}" type="presOf" srcId="{36847B69-2EA9-4DEF-A167-51091966DD89}" destId="{98D5ECD7-7A53-4FCA-9B41-0B09764AAFAC}" srcOrd="0" destOrd="0" presId="urn:microsoft.com/office/officeart/2005/8/layout/chevron2"/>
    <dgm:cxn modelId="{AB526C30-FD14-40BB-85D5-03A4574EC13D}" type="presOf" srcId="{F68B0CDB-02E4-4126-B0FF-937DCDB62DD6}" destId="{F5F7971D-AED0-430E-B687-AEF843E6A50D}" srcOrd="0" destOrd="0" presId="urn:microsoft.com/office/officeart/2005/8/layout/chevron2"/>
    <dgm:cxn modelId="{6A985D8E-2ADC-4A74-B3D5-082B2962D5BC}" type="presOf" srcId="{15C617CB-2AEC-4E84-8935-0974144B29CE}" destId="{64B1A563-4653-4588-826B-67FDAA193D2D}" srcOrd="0" destOrd="0" presId="urn:microsoft.com/office/officeart/2005/8/layout/chevron2"/>
    <dgm:cxn modelId="{0B55F97B-FB31-4C4F-A196-B409A1D50AC8}" type="presOf" srcId="{57892D60-F66E-44AD-9D8C-E7E6A3594533}" destId="{C71349A8-95A0-418B-AB2C-F090A3D66E24}" srcOrd="0" destOrd="0" presId="urn:microsoft.com/office/officeart/2005/8/layout/chevron2"/>
    <dgm:cxn modelId="{75586AD6-09B2-4E8A-A92C-CA172491CC3F}" type="presOf" srcId="{1E23FDDD-67D8-4027-B269-0433D2C4184B}" destId="{EBBAADA5-F3E4-4FF9-9656-E65FEF82384B}" srcOrd="0" destOrd="0" presId="urn:microsoft.com/office/officeart/2005/8/layout/chevron2"/>
    <dgm:cxn modelId="{78CF552F-ADC1-4BA8-9171-4A6DC6E4D514}" srcId="{52F36E36-FCD3-4C66-B39A-78BAAD8ACB0D}" destId="{8F9F381D-30B2-4A68-A6E7-638CED880223}" srcOrd="0" destOrd="0" parTransId="{D9DDE3AB-C180-4206-8E16-5950C0D00832}" sibTransId="{32588D20-601C-45CA-8DD0-6774E478B2D0}"/>
    <dgm:cxn modelId="{76FAD54D-97A5-49E2-9317-9A961C465E51}" type="presOf" srcId="{52F36E36-FCD3-4C66-B39A-78BAAD8ACB0D}" destId="{9C14954A-2E8C-451E-B5BA-821BEE701484}" srcOrd="0" destOrd="0" presId="urn:microsoft.com/office/officeart/2005/8/layout/chevron2"/>
    <dgm:cxn modelId="{C486E6D6-B435-48DE-A348-648D5E5A938A}" srcId="{36847B69-2EA9-4DEF-A167-51091966DD89}" destId="{1E23FDDD-67D8-4027-B269-0433D2C4184B}" srcOrd="0" destOrd="0" parTransId="{66752687-F103-4A0B-B10B-87B8F50AF452}" sibTransId="{8E785979-7A05-4AA8-8261-92C920D2CA12}"/>
    <dgm:cxn modelId="{7B153CEE-F7D0-4853-8873-BD48179641EA}" srcId="{01BC5788-AFA6-4F22-B8C3-F085147C9DF6}" destId="{F68B0CDB-02E4-4126-B0FF-937DCDB62DD6}" srcOrd="0" destOrd="0" parTransId="{E80CCAFC-87A9-42F4-95CB-AAA258CF184A}" sibTransId="{2280CB9C-63A2-42E0-A33C-8C26FBEE7CBD}"/>
    <dgm:cxn modelId="{50771A78-0612-4E37-8718-85FFEFDC70C8}" srcId="{57892D60-F66E-44AD-9D8C-E7E6A3594533}" destId="{36847B69-2EA9-4DEF-A167-51091966DD89}" srcOrd="1" destOrd="0" parTransId="{2087F7D7-BADC-4F03-A78F-AC2B37118034}" sibTransId="{7CD214A4-85C9-48A0-B92B-3BAEC02A1F50}"/>
    <dgm:cxn modelId="{CDA3BE74-F7FB-4DA3-A14A-97F206BA1F20}" type="presOf" srcId="{01BC5788-AFA6-4F22-B8C3-F085147C9DF6}" destId="{510AAF60-AD15-4A3D-8EAD-36234A215FCB}" srcOrd="0" destOrd="0" presId="urn:microsoft.com/office/officeart/2005/8/layout/chevron2"/>
    <dgm:cxn modelId="{B58828C0-37D4-4CC6-B201-6156AE6A5880}" srcId="{57892D60-F66E-44AD-9D8C-E7E6A3594533}" destId="{15C617CB-2AEC-4E84-8935-0974144B29CE}" srcOrd="0" destOrd="0" parTransId="{E384BDCC-228E-46F7-9FD2-5469B660984C}" sibTransId="{4FD290D7-A847-4BF7-A22A-0B870EECDF0A}"/>
    <dgm:cxn modelId="{4D093926-EADF-4611-8C76-4E86246B8B11}" srcId="{57892D60-F66E-44AD-9D8C-E7E6A3594533}" destId="{52F36E36-FCD3-4C66-B39A-78BAAD8ACB0D}" srcOrd="2" destOrd="0" parTransId="{A4C79850-8D89-402C-BBA6-E3178F1444CE}" sibTransId="{AD48D44E-8204-44C0-8E24-748943DB713D}"/>
    <dgm:cxn modelId="{3A77F2CE-A1AB-45D4-AFD4-794E416C4EFD}" type="presOf" srcId="{8F9F381D-30B2-4A68-A6E7-638CED880223}" destId="{E41B123B-A704-401F-92D9-9710702C5112}" srcOrd="0" destOrd="0" presId="urn:microsoft.com/office/officeart/2005/8/layout/chevron2"/>
    <dgm:cxn modelId="{7B031FA7-C881-4006-8406-F440FA2FB8F9}" type="presOf" srcId="{35A79089-8210-4488-AAD6-9568AC646230}" destId="{68C96C02-D5DF-4B82-94EB-77561C273D10}" srcOrd="0" destOrd="0" presId="urn:microsoft.com/office/officeart/2005/8/layout/chevron2"/>
    <dgm:cxn modelId="{9BAF63CD-23DB-4FBC-8815-E42A5A70506A}" type="presParOf" srcId="{C71349A8-95A0-418B-AB2C-F090A3D66E24}" destId="{D01B26FC-9CD1-4EAF-B783-68AF2E3ACF3B}" srcOrd="0" destOrd="0" presId="urn:microsoft.com/office/officeart/2005/8/layout/chevron2"/>
    <dgm:cxn modelId="{93DCA0E0-4720-4B5D-BC9B-2DD5B6657546}" type="presParOf" srcId="{D01B26FC-9CD1-4EAF-B783-68AF2E3ACF3B}" destId="{64B1A563-4653-4588-826B-67FDAA193D2D}" srcOrd="0" destOrd="0" presId="urn:microsoft.com/office/officeart/2005/8/layout/chevron2"/>
    <dgm:cxn modelId="{EEAC7F3A-9494-48EE-93B8-D117862A3FF0}" type="presParOf" srcId="{D01B26FC-9CD1-4EAF-B783-68AF2E3ACF3B}" destId="{68C96C02-D5DF-4B82-94EB-77561C273D10}" srcOrd="1" destOrd="0" presId="urn:microsoft.com/office/officeart/2005/8/layout/chevron2"/>
    <dgm:cxn modelId="{95277CE0-83E0-4FF8-B105-B09AC2583D15}" type="presParOf" srcId="{C71349A8-95A0-418B-AB2C-F090A3D66E24}" destId="{1812664C-9CC7-49F4-85AB-6388D886C784}" srcOrd="1" destOrd="0" presId="urn:microsoft.com/office/officeart/2005/8/layout/chevron2"/>
    <dgm:cxn modelId="{0E81B273-7548-4CA4-880B-A1A66C316929}" type="presParOf" srcId="{C71349A8-95A0-418B-AB2C-F090A3D66E24}" destId="{D28E297D-FF2A-4F9F-B0B1-85CA47DDF5B0}" srcOrd="2" destOrd="0" presId="urn:microsoft.com/office/officeart/2005/8/layout/chevron2"/>
    <dgm:cxn modelId="{260CECBE-D9F0-403D-8A45-74C9869364E5}" type="presParOf" srcId="{D28E297D-FF2A-4F9F-B0B1-85CA47DDF5B0}" destId="{98D5ECD7-7A53-4FCA-9B41-0B09764AAFAC}" srcOrd="0" destOrd="0" presId="urn:microsoft.com/office/officeart/2005/8/layout/chevron2"/>
    <dgm:cxn modelId="{A8D1E2C5-BC8B-41DA-854E-508AC50F539F}" type="presParOf" srcId="{D28E297D-FF2A-4F9F-B0B1-85CA47DDF5B0}" destId="{EBBAADA5-F3E4-4FF9-9656-E65FEF82384B}" srcOrd="1" destOrd="0" presId="urn:microsoft.com/office/officeart/2005/8/layout/chevron2"/>
    <dgm:cxn modelId="{F118EC57-A562-4777-B496-575DE915D566}" type="presParOf" srcId="{C71349A8-95A0-418B-AB2C-F090A3D66E24}" destId="{8B1E3EC4-C872-4797-B32C-7C29C5FEE40A}" srcOrd="3" destOrd="0" presId="urn:microsoft.com/office/officeart/2005/8/layout/chevron2"/>
    <dgm:cxn modelId="{DB91FE36-2D9E-4F5F-B6E7-53AC99C398C4}" type="presParOf" srcId="{C71349A8-95A0-418B-AB2C-F090A3D66E24}" destId="{B0E38342-0E27-4AAC-9FD1-74086765B086}" srcOrd="4" destOrd="0" presId="urn:microsoft.com/office/officeart/2005/8/layout/chevron2"/>
    <dgm:cxn modelId="{16DC8A66-E1D9-4540-A425-622BB0FB52FC}" type="presParOf" srcId="{B0E38342-0E27-4AAC-9FD1-74086765B086}" destId="{9C14954A-2E8C-451E-B5BA-821BEE701484}" srcOrd="0" destOrd="0" presId="urn:microsoft.com/office/officeart/2005/8/layout/chevron2"/>
    <dgm:cxn modelId="{F9C85176-38C7-4AE3-A6FE-1A5D523829E5}" type="presParOf" srcId="{B0E38342-0E27-4AAC-9FD1-74086765B086}" destId="{E41B123B-A704-401F-92D9-9710702C5112}" srcOrd="1" destOrd="0" presId="urn:microsoft.com/office/officeart/2005/8/layout/chevron2"/>
    <dgm:cxn modelId="{0B723C67-337F-443A-B21B-38B1895A3D23}" type="presParOf" srcId="{C71349A8-95A0-418B-AB2C-F090A3D66E24}" destId="{E61789CC-28C1-4FA2-B43D-4F0A6E664AAC}" srcOrd="5" destOrd="0" presId="urn:microsoft.com/office/officeart/2005/8/layout/chevron2"/>
    <dgm:cxn modelId="{093AFF64-A217-4355-B8D4-1D8BCD0A6A62}" type="presParOf" srcId="{C71349A8-95A0-418B-AB2C-F090A3D66E24}" destId="{26D825B1-C53C-4526-A5E7-6CCC5C0AF9C3}" srcOrd="6" destOrd="0" presId="urn:microsoft.com/office/officeart/2005/8/layout/chevron2"/>
    <dgm:cxn modelId="{8253DDD7-3E93-4E03-9D2F-40B881D95371}" type="presParOf" srcId="{26D825B1-C53C-4526-A5E7-6CCC5C0AF9C3}" destId="{510AAF60-AD15-4A3D-8EAD-36234A215FCB}" srcOrd="0" destOrd="0" presId="urn:microsoft.com/office/officeart/2005/8/layout/chevron2"/>
    <dgm:cxn modelId="{D072A23F-8B93-4A05-92A9-9CF134D8C6E9}" type="presParOf" srcId="{26D825B1-C53C-4526-A5E7-6CCC5C0AF9C3}" destId="{F5F7971D-AED0-430E-B687-AEF843E6A5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10365-D42A-43FE-A24F-D241C057237A}">
      <dsp:nvSpPr>
        <dsp:cNvPr id="0" name=""/>
        <dsp:cNvSpPr/>
      </dsp:nvSpPr>
      <dsp:spPr>
        <a:xfrm rot="5400000">
          <a:off x="4098515" y="-2821538"/>
          <a:ext cx="1021893" cy="67064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err="1" smtClean="0"/>
            <a:t>Euratom</a:t>
          </a:r>
          <a:r>
            <a:rPr lang="en-US" sz="1800" b="1" i="1" kern="1200" dirty="0" smtClean="0"/>
            <a:t> Program</a:t>
          </a:r>
          <a:r>
            <a:rPr lang="bg-BG" sz="1800" b="1" i="1" kern="1200" dirty="0" smtClean="0"/>
            <a:t> </a:t>
          </a:r>
          <a:r>
            <a:rPr lang="en-US" sz="1800" b="1" i="1" kern="1200" dirty="0" smtClean="0"/>
            <a:t>for Nuclear Research and Training Activities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Call Identifier: FP7-Fission-2011</a:t>
          </a:r>
          <a:endParaRPr lang="bg-BG" sz="1800" kern="1200" dirty="0"/>
        </a:p>
      </dsp:txBody>
      <dsp:txXfrm rot="5400000">
        <a:off x="4098515" y="-2821538"/>
        <a:ext cx="1021893" cy="6706431"/>
      </dsp:txXfrm>
    </dsp:sp>
    <dsp:sp modelId="{56105F60-4573-450B-9634-A11DA6DC656E}">
      <dsp:nvSpPr>
        <dsp:cNvPr id="0" name=""/>
        <dsp:cNvSpPr/>
      </dsp:nvSpPr>
      <dsp:spPr>
        <a:xfrm>
          <a:off x="0" y="0"/>
          <a:ext cx="1254476" cy="1077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PROGRAM:</a:t>
          </a:r>
          <a:endParaRPr lang="bg-BG" sz="1400" kern="1200" dirty="0" smtClean="0">
            <a:solidFill>
              <a:srgbClr val="003399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CALL</a:t>
          </a:r>
          <a:r>
            <a:rPr lang="en-US" sz="1400" kern="1200" dirty="0" smtClean="0">
              <a:solidFill>
                <a:srgbClr val="003399"/>
              </a:solidFill>
            </a:rPr>
            <a:t>:</a:t>
          </a:r>
          <a:endParaRPr lang="bg-BG" sz="1400" kern="1200" dirty="0">
            <a:solidFill>
              <a:srgbClr val="003399"/>
            </a:solidFill>
          </a:endParaRPr>
        </a:p>
      </dsp:txBody>
      <dsp:txXfrm>
        <a:off x="0" y="0"/>
        <a:ext cx="1254476" cy="1077272"/>
      </dsp:txXfrm>
    </dsp:sp>
    <dsp:sp modelId="{CBBC2272-3E07-43EC-97DE-B523D7A412C0}">
      <dsp:nvSpPr>
        <dsp:cNvPr id="0" name=""/>
        <dsp:cNvSpPr/>
      </dsp:nvSpPr>
      <dsp:spPr>
        <a:xfrm rot="5400000">
          <a:off x="4165440" y="-1782759"/>
          <a:ext cx="808106" cy="67860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01 Dec 2011 – 30 Nov 2014</a:t>
          </a:r>
          <a:endParaRPr lang="bg-BG" sz="20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165440" y="-1782759"/>
        <a:ext cx="808106" cy="6786015"/>
      </dsp:txXfrm>
    </dsp:sp>
    <dsp:sp modelId="{B0C029A7-A8CD-4099-B518-847B9B834026}">
      <dsp:nvSpPr>
        <dsp:cNvPr id="0" name=""/>
        <dsp:cNvSpPr/>
      </dsp:nvSpPr>
      <dsp:spPr>
        <a:xfrm flipH="1">
          <a:off x="176" y="1214943"/>
          <a:ext cx="1176309" cy="790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TIME:</a:t>
          </a:r>
          <a:endParaRPr lang="bg-BG" sz="1400" kern="1200" dirty="0">
            <a:solidFill>
              <a:srgbClr val="003399"/>
            </a:solidFill>
          </a:endParaRPr>
        </a:p>
      </dsp:txBody>
      <dsp:txXfrm flipH="1">
        <a:off x="176" y="1214943"/>
        <a:ext cx="1176309" cy="790608"/>
      </dsp:txXfrm>
    </dsp:sp>
    <dsp:sp modelId="{872E7A98-D657-4445-B024-FA787A396C3C}">
      <dsp:nvSpPr>
        <dsp:cNvPr id="0" name=""/>
        <dsp:cNvSpPr/>
      </dsp:nvSpPr>
      <dsp:spPr>
        <a:xfrm rot="5400000">
          <a:off x="4164403" y="-782525"/>
          <a:ext cx="886930" cy="67064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Coordination and Support Actions, Coordinating</a:t>
          </a:r>
          <a:endParaRPr lang="bg-BG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Fission-2011-5.1.1: Euratom Fission Training Schemes (EFTS) in nuclear energy and radiation protection</a:t>
          </a:r>
          <a:endParaRPr lang="bg-BG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800" i="1" kern="1200" dirty="0"/>
        </a:p>
      </dsp:txBody>
      <dsp:txXfrm rot="5400000">
        <a:off x="4164403" y="-782525"/>
        <a:ext cx="886930" cy="6706431"/>
      </dsp:txXfrm>
    </dsp:sp>
    <dsp:sp modelId="{41E41CB5-39FB-478C-9AED-DC81908FA7D7}">
      <dsp:nvSpPr>
        <dsp:cNvPr id="0" name=""/>
        <dsp:cNvSpPr/>
      </dsp:nvSpPr>
      <dsp:spPr>
        <a:xfrm>
          <a:off x="0" y="2086031"/>
          <a:ext cx="1254476" cy="939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TYPE:</a:t>
          </a:r>
          <a:endParaRPr lang="bg-BG" sz="1400" kern="1200" dirty="0" smtClean="0">
            <a:solidFill>
              <a:srgbClr val="003399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TOPIC</a:t>
          </a:r>
          <a:r>
            <a:rPr lang="en-US" sz="1400" kern="1200" dirty="0" smtClean="0">
              <a:solidFill>
                <a:srgbClr val="003399"/>
              </a:solidFill>
            </a:rPr>
            <a:t>:</a:t>
          </a:r>
          <a:endParaRPr lang="bg-BG" sz="1400" kern="1200" dirty="0" smtClean="0">
            <a:solidFill>
              <a:srgbClr val="003399"/>
            </a:solidFill>
          </a:endParaRPr>
        </a:p>
      </dsp:txBody>
      <dsp:txXfrm>
        <a:off x="0" y="2086031"/>
        <a:ext cx="1254476" cy="939015"/>
      </dsp:txXfrm>
    </dsp:sp>
    <dsp:sp modelId="{B2E51C39-77A8-484C-89DE-5884667B1840}">
      <dsp:nvSpPr>
        <dsp:cNvPr id="0" name=""/>
        <dsp:cNvSpPr/>
      </dsp:nvSpPr>
      <dsp:spPr>
        <a:xfrm rot="5400000">
          <a:off x="4130489" y="332473"/>
          <a:ext cx="954758" cy="67064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Establishment of a Regional Center of </a:t>
          </a:r>
          <a:r>
            <a:rPr lang="en-US" sz="1800" b="1" i="1" u="sng" kern="1200" dirty="0" smtClean="0"/>
            <a:t>Co</a:t>
          </a:r>
          <a:r>
            <a:rPr lang="en-US" sz="1800" b="1" i="1" kern="1200" dirty="0" smtClean="0"/>
            <a:t>mpetence for </a:t>
          </a:r>
          <a:r>
            <a:rPr lang="en-US" sz="1800" b="1" i="1" kern="1200" dirty="0" err="1" smtClean="0"/>
            <a:t>VVE</a:t>
          </a:r>
          <a:r>
            <a:rPr lang="en-US" sz="1800" b="1" i="1" u="sng" kern="1200" dirty="0" err="1" smtClean="0"/>
            <a:t>R</a:t>
          </a:r>
          <a:r>
            <a:rPr lang="en-US" sz="1800" b="1" i="1" kern="1200" dirty="0" smtClean="0"/>
            <a:t> Techn</a:t>
          </a:r>
          <a:r>
            <a:rPr lang="en-US" sz="1800" b="1" i="1" u="sng" kern="1200" dirty="0" smtClean="0"/>
            <a:t>o</a:t>
          </a:r>
          <a:r>
            <a:rPr lang="en-US" sz="1800" b="1" i="1" kern="1200" dirty="0" smtClean="0"/>
            <a:t>logy and </a:t>
          </a:r>
          <a:r>
            <a:rPr lang="en-US" sz="1800" b="1" i="1" u="sng" kern="1200" dirty="0" smtClean="0"/>
            <a:t>N</a:t>
          </a:r>
          <a:r>
            <a:rPr lang="en-US" sz="1800" b="1" i="1" kern="1200" dirty="0" smtClean="0"/>
            <a:t>uclear </a:t>
          </a:r>
          <a:r>
            <a:rPr lang="en-US" sz="1800" b="1" i="1" u="sng" kern="1200" dirty="0" smtClean="0"/>
            <a:t>A</a:t>
          </a:r>
          <a:r>
            <a:rPr lang="en-US" sz="1800" b="1" i="1" kern="1200" dirty="0" smtClean="0"/>
            <a:t>pplications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/>
            <a:t>CORONA</a:t>
          </a:r>
          <a:endParaRPr lang="bg-BG" sz="1800" b="1" i="1" kern="1200" dirty="0"/>
        </a:p>
      </dsp:txBody>
      <dsp:txXfrm rot="5400000">
        <a:off x="4130489" y="332473"/>
        <a:ext cx="954758" cy="6706431"/>
      </dsp:txXfrm>
    </dsp:sp>
    <dsp:sp modelId="{D9964B7A-DC7C-4692-85BB-419CEE05C24B}">
      <dsp:nvSpPr>
        <dsp:cNvPr id="0" name=""/>
        <dsp:cNvSpPr/>
      </dsp:nvSpPr>
      <dsp:spPr>
        <a:xfrm>
          <a:off x="0" y="3206989"/>
          <a:ext cx="1254476" cy="845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TITLE:</a:t>
          </a:r>
          <a:endParaRPr lang="bg-BG" sz="1400" kern="1200" dirty="0" smtClean="0">
            <a:solidFill>
              <a:srgbClr val="003399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3399"/>
              </a:solidFill>
            </a:rPr>
            <a:t>ACRONYM</a:t>
          </a:r>
          <a:r>
            <a:rPr lang="en-US" sz="1400" kern="1200" dirty="0" smtClean="0">
              <a:solidFill>
                <a:srgbClr val="003399"/>
              </a:solidFill>
            </a:rPr>
            <a:t>:</a:t>
          </a:r>
          <a:endParaRPr lang="bg-BG" sz="1400" kern="1200" dirty="0">
            <a:solidFill>
              <a:srgbClr val="003399"/>
            </a:solidFill>
          </a:endParaRPr>
        </a:p>
      </dsp:txBody>
      <dsp:txXfrm>
        <a:off x="0" y="3206989"/>
        <a:ext cx="1254476" cy="8458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1A563-4653-4588-826B-67FDAA193D2D}">
      <dsp:nvSpPr>
        <dsp:cNvPr id="0" name=""/>
        <dsp:cNvSpPr/>
      </dsp:nvSpPr>
      <dsp:spPr>
        <a:xfrm rot="5400000">
          <a:off x="-171303" y="176519"/>
          <a:ext cx="1142020" cy="79941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3399"/>
              </a:solidFill>
              <a:latin typeface="Calibri" pitchFamily="34" charset="0"/>
            </a:rPr>
            <a:t>Program</a:t>
          </a:r>
          <a:r>
            <a:rPr lang="en-US" sz="1200" kern="1200" dirty="0" smtClean="0">
              <a:solidFill>
                <a:srgbClr val="003399"/>
              </a:solidFill>
              <a:latin typeface="Calibri" pitchFamily="34" charset="0"/>
            </a:rPr>
            <a:t>:</a:t>
          </a:r>
          <a:endParaRPr lang="bg-BG" sz="12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-171303" y="176519"/>
        <a:ext cx="1142020" cy="799414"/>
      </dsp:txXfrm>
    </dsp:sp>
    <dsp:sp modelId="{68C96C02-D5DF-4B82-94EB-77561C273D10}">
      <dsp:nvSpPr>
        <dsp:cNvPr id="0" name=""/>
        <dsp:cNvSpPr/>
      </dsp:nvSpPr>
      <dsp:spPr>
        <a:xfrm rot="5400000">
          <a:off x="3881041" y="-3076410"/>
          <a:ext cx="742313" cy="6905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400" b="0" i="0" u="none" strike="noStrike" kern="1200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EURATOM Work </a:t>
          </a:r>
          <a:r>
            <a:rPr kumimoji="0" lang="en-US" sz="2400" b="0" i="0" u="none" strike="noStrike" kern="1200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Program </a:t>
          </a:r>
          <a:r>
            <a:rPr kumimoji="0" lang="en-US" sz="2400" b="0" i="0" u="none" strike="noStrike" kern="1200" cap="none" normalizeH="0" baseline="0" dirty="0" smtClean="0">
              <a:ln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2014-2015 </a:t>
          </a:r>
          <a:endParaRPr lang="bg-BG" sz="24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3881041" y="-3076410"/>
        <a:ext cx="742313" cy="6905566"/>
      </dsp:txXfrm>
    </dsp:sp>
    <dsp:sp modelId="{98D5ECD7-7A53-4FCA-9B41-0B09764AAFAC}">
      <dsp:nvSpPr>
        <dsp:cNvPr id="0" name=""/>
        <dsp:cNvSpPr/>
      </dsp:nvSpPr>
      <dsp:spPr>
        <a:xfrm rot="5400000">
          <a:off x="-171303" y="1179262"/>
          <a:ext cx="1142020" cy="79941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3399"/>
              </a:solidFill>
              <a:latin typeface="Calibri" pitchFamily="34" charset="0"/>
            </a:rPr>
            <a:t>Topic:</a:t>
          </a:r>
          <a:endParaRPr lang="bg-BG" sz="16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-171303" y="1179262"/>
        <a:ext cx="1142020" cy="799414"/>
      </dsp:txXfrm>
    </dsp:sp>
    <dsp:sp modelId="{EBBAADA5-F3E4-4FF9-9656-E65FEF82384B}">
      <dsp:nvSpPr>
        <dsp:cNvPr id="0" name=""/>
        <dsp:cNvSpPr/>
      </dsp:nvSpPr>
      <dsp:spPr>
        <a:xfrm rot="5400000">
          <a:off x="3881041" y="-2073666"/>
          <a:ext cx="742313" cy="6905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NFRP 10 – 2014: Education and training (Bologna and Copenhagen processes)</a:t>
          </a:r>
          <a:endParaRPr lang="bg-BG" sz="24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3881041" y="-2073666"/>
        <a:ext cx="742313" cy="6905566"/>
      </dsp:txXfrm>
    </dsp:sp>
    <dsp:sp modelId="{9C14954A-2E8C-451E-B5BA-821BEE701484}">
      <dsp:nvSpPr>
        <dsp:cNvPr id="0" name=""/>
        <dsp:cNvSpPr/>
      </dsp:nvSpPr>
      <dsp:spPr>
        <a:xfrm rot="5400000">
          <a:off x="-171303" y="2182006"/>
          <a:ext cx="1142020" cy="79941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Calibri" pitchFamily="34" charset="0"/>
            </a:rPr>
            <a:t>Time: </a:t>
          </a:r>
          <a:endParaRPr lang="bg-BG" sz="16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-171303" y="2182006"/>
        <a:ext cx="1142020" cy="799414"/>
      </dsp:txXfrm>
    </dsp:sp>
    <dsp:sp modelId="{E41B123B-A704-401F-92D9-9710702C5112}">
      <dsp:nvSpPr>
        <dsp:cNvPr id="0" name=""/>
        <dsp:cNvSpPr/>
      </dsp:nvSpPr>
      <dsp:spPr>
        <a:xfrm rot="5400000">
          <a:off x="3881041" y="-1111669"/>
          <a:ext cx="742313" cy="6905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01 Sep 2015 – 31 Aug 2018 </a:t>
          </a:r>
          <a:endParaRPr lang="bg-BG" sz="2400" kern="1200" dirty="0">
            <a:latin typeface="Calibri" pitchFamily="34" charset="0"/>
          </a:endParaRPr>
        </a:p>
      </dsp:txBody>
      <dsp:txXfrm rot="5400000">
        <a:off x="3881041" y="-1111669"/>
        <a:ext cx="742313" cy="6905566"/>
      </dsp:txXfrm>
    </dsp:sp>
    <dsp:sp modelId="{510AAF60-AD15-4A3D-8EAD-36234A215FCB}">
      <dsp:nvSpPr>
        <dsp:cNvPr id="0" name=""/>
        <dsp:cNvSpPr/>
      </dsp:nvSpPr>
      <dsp:spPr>
        <a:xfrm rot="5400000">
          <a:off x="-171303" y="3416455"/>
          <a:ext cx="1142020" cy="79941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3399"/>
              </a:solidFill>
              <a:latin typeface="Calibri" pitchFamily="34" charset="0"/>
            </a:rPr>
            <a:t>Title</a:t>
          </a:r>
          <a:r>
            <a:rPr lang="en-US" sz="1400" kern="1200" dirty="0" smtClean="0">
              <a:solidFill>
                <a:srgbClr val="003399"/>
              </a:solidFill>
              <a:latin typeface="Calibri" pitchFamily="34" charset="0"/>
            </a:rPr>
            <a:t>:</a:t>
          </a:r>
          <a:endParaRPr lang="bg-BG" sz="1400" kern="1200" dirty="0">
            <a:solidFill>
              <a:srgbClr val="003399"/>
            </a:solidFill>
            <a:latin typeface="Calibri" pitchFamily="34" charset="0"/>
          </a:endParaRPr>
        </a:p>
      </dsp:txBody>
      <dsp:txXfrm rot="5400000">
        <a:off x="-171303" y="3416455"/>
        <a:ext cx="1142020" cy="799414"/>
      </dsp:txXfrm>
    </dsp:sp>
    <dsp:sp modelId="{F5F7971D-AED0-430E-B687-AEF843E6A50D}">
      <dsp:nvSpPr>
        <dsp:cNvPr id="0" name=""/>
        <dsp:cNvSpPr/>
      </dsp:nvSpPr>
      <dsp:spPr>
        <a:xfrm rot="5400000">
          <a:off x="3649335" y="163525"/>
          <a:ext cx="1205724" cy="6905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Enhancement of training capabilities in VVER technology through establishment of VVER training academy (CORONA II</a:t>
          </a:r>
          <a:r>
            <a:rPr kumimoji="0" lang="bg-BG" sz="2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)</a:t>
          </a:r>
          <a:endParaRPr lang="bg-BG" sz="2400" kern="1200" dirty="0">
            <a:latin typeface="Calibri" pitchFamily="34" charset="0"/>
          </a:endParaRPr>
        </a:p>
      </dsp:txBody>
      <dsp:txXfrm rot="5400000">
        <a:off x="3649335" y="163525"/>
        <a:ext cx="1205724" cy="690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B2CE62-2DA1-4C2E-9404-CC2608583B5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5E651C-DC23-44CB-8357-C392F6FA85F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INES-Intrnational Nuclear Events Scale </a:t>
            </a:r>
          </a:p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Безопасната работа на централата се потвърждава и от отчета за експлоатационните събития през 2012 г., като всички те са оценени на ниво нула, под скалата на INES.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Средното индивидуално дозово натоварване за персонала е 0.14 mSv. Средната колективна доза на двата работещи реактора (ВВЕР-1000) през 2012 г. е 0.18 manSv/unit и е два пъти по-ниска от осреднената стойност на този показател – 0.54 manSv/unit, за реактори тип PWR по данни от Доклад "WANO 2011 Performance Indicators".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Средното индивидуално дозово натоварване за персонала е 0.14 mSv. Средната колективна доза на двата работещи реактора (ВВЕР-1000) през 2012 г. е 0.18 manSv/unit и е два пъти по-ниска от осреднената стойност на този показател – 0.54 manSv/unit, за реактори тип PWR по данни от Доклад "WANO 2011 Performance Indicators".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Средното индивидуално дозово натоварване за персонала е 0.14 mSv. Средната колективна доза на двата работещи реактора (ВВЕР-1000) през 2012 г. е 0.18 manSv/unit и е два пъти по-ниска от осреднената стойност на този показател – 0.54 manSv/unit, за реактори тип PWR по данни от Доклад "WANO 2011 Performance Indicators".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Средното индивидуално дозово натоварване за персонала е 0.14 mSv. Средната колективна доза на двата работещи реактора (ВВЕР-1000) през 2012 г. е 0.18 manSv/unit и е два пъти по-ниска от осреднената стойност на този показател – 0.54 manSv/unit, за реактори тип PWR по данни от Доклад "WANO 2011 Performance Indicators".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000000"/>
                </a:solidFill>
                <a:latin typeface="Arial" charset="0"/>
              </a:rPr>
              <a:t>Средното индивидуално дозово натоварване за персонала е 0.14 mSv. Средната колективна доза на двата работещи реактора (ВВЕР-1000) през 2012 г. е 0.18 manSv/unit и е два пъти по-ниска от осреднената стойност на този показател – 0.54 manSv/unit, за реактори тип PWR по данни от Доклад "WANO 2011 Performance Indicators".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15D0D-1408-4D60-9685-5AEE0AFB5681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bg-BG" altLang="bg-BG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altLang="bg-BG" b="1" smtClean="0"/>
              <a:t>Персоналът на АЕЦ "Козлодуй" е ценност, а не човешки ресурс.</a:t>
            </a:r>
          </a:p>
          <a:p>
            <a:pPr eaLnBrk="1" hangingPunct="1"/>
            <a:r>
              <a:rPr lang="bg-BG" altLang="bg-BG" b="1" smtClean="0"/>
              <a:t> Служителите са висококвалифицирани - около 86% от работниците и служителите са с висше и със средно професионално образование</a:t>
            </a:r>
            <a:r>
              <a:rPr lang="en-US" altLang="bg-BG" b="1" smtClean="0"/>
              <a:t>.</a:t>
            </a:r>
            <a:r>
              <a:rPr lang="bg-BG" altLang="bg-BG" b="1" smtClean="0"/>
              <a:t> </a:t>
            </a:r>
          </a:p>
          <a:p>
            <a:pPr marL="742950" lvl="1" indent="-285750" eaLnBrk="1" hangingPunct="1"/>
            <a:endParaRPr lang="bg-BG" altLang="bg-BG" smtClean="0"/>
          </a:p>
          <a:p>
            <a:pPr eaLnBrk="1" hangingPunct="1"/>
            <a:endParaRPr lang="bg-BG" altLang="bg-BG" b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altLang="bg-BG" b="1" smtClean="0"/>
              <a:t>Персоналът на АЕЦ "Козлодуй" е ценност, а не човешки ресурс.</a:t>
            </a:r>
          </a:p>
          <a:p>
            <a:pPr eaLnBrk="1" hangingPunct="1"/>
            <a:r>
              <a:rPr lang="bg-BG" altLang="bg-BG" b="1" smtClean="0"/>
              <a:t> Служителите са висококвалифицирани - около 86% от работниците и служителите са с висше и със средно професионално образование</a:t>
            </a:r>
            <a:r>
              <a:rPr lang="en-US" altLang="bg-BG" b="1" smtClean="0"/>
              <a:t>.</a:t>
            </a:r>
            <a:r>
              <a:rPr lang="bg-BG" altLang="bg-BG" b="1" smtClean="0"/>
              <a:t> </a:t>
            </a:r>
          </a:p>
          <a:p>
            <a:pPr marL="742950" lvl="1" indent="-285750" eaLnBrk="1" hangingPunct="1"/>
            <a:endParaRPr lang="bg-BG" altLang="bg-BG" smtClean="0"/>
          </a:p>
          <a:p>
            <a:pPr eaLnBrk="1" hangingPunct="1"/>
            <a:endParaRPr lang="bg-BG" altLang="bg-BG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15D0D-1408-4D60-9685-5AEE0AFB568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altLang="bg-BG" b="1" smtClean="0"/>
              <a:t>Персоналът на АЕЦ "Козлодуй" е ценност, а не човешки ресурс.</a:t>
            </a:r>
          </a:p>
          <a:p>
            <a:pPr eaLnBrk="1" hangingPunct="1"/>
            <a:r>
              <a:rPr lang="bg-BG" altLang="bg-BG" b="1" smtClean="0"/>
              <a:t> Служителите са висококвалифицирани - около 86% от работниците и служителите са с висше и със средно професионално образование</a:t>
            </a:r>
            <a:r>
              <a:rPr lang="en-US" altLang="bg-BG" b="1" smtClean="0"/>
              <a:t>.</a:t>
            </a:r>
            <a:r>
              <a:rPr lang="bg-BG" altLang="bg-BG" b="1" smtClean="0"/>
              <a:t> </a:t>
            </a:r>
          </a:p>
          <a:p>
            <a:pPr marL="742950" lvl="1" indent="-285750" eaLnBrk="1" hangingPunct="1"/>
            <a:endParaRPr lang="bg-BG" altLang="bg-BG" smtClean="0"/>
          </a:p>
          <a:p>
            <a:pPr eaLnBrk="1" hangingPunct="1"/>
            <a:endParaRPr lang="bg-BG" altLang="bg-BG" b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altLang="bg-BG" b="1" smtClean="0"/>
              <a:t>Персоналът на АЕЦ "Козлодуй" е ценност, а не човешки ресурс.</a:t>
            </a:r>
          </a:p>
          <a:p>
            <a:pPr eaLnBrk="1" hangingPunct="1"/>
            <a:r>
              <a:rPr lang="bg-BG" altLang="bg-BG" b="1" smtClean="0"/>
              <a:t> Служителите са висококвалифицирани - около 86% от работниците и служителите са с висше и със средно професионално образование</a:t>
            </a:r>
            <a:r>
              <a:rPr lang="en-US" altLang="bg-BG" b="1" smtClean="0"/>
              <a:t>.</a:t>
            </a:r>
            <a:r>
              <a:rPr lang="bg-BG" altLang="bg-BG" b="1" smtClean="0"/>
              <a:t> </a:t>
            </a:r>
          </a:p>
          <a:p>
            <a:pPr marL="742950" lvl="1" indent="-285750" eaLnBrk="1" hangingPunct="1"/>
            <a:endParaRPr lang="bg-BG" altLang="bg-BG" smtClean="0"/>
          </a:p>
          <a:p>
            <a:pPr eaLnBrk="1" hangingPunct="1"/>
            <a:endParaRPr lang="bg-BG" altLang="bg-BG" b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altLang="bg-BG" b="1" smtClean="0"/>
              <a:t>Персоналът на АЕЦ "Козлодуй" е ценност, а не човешки ресурс.</a:t>
            </a:r>
          </a:p>
          <a:p>
            <a:pPr eaLnBrk="1" hangingPunct="1"/>
            <a:r>
              <a:rPr lang="bg-BG" altLang="bg-BG" b="1" smtClean="0"/>
              <a:t> Служителите са висококвалифицирани - около 86% от работниците и служителите са с висше и със средно професионално образование</a:t>
            </a:r>
            <a:r>
              <a:rPr lang="en-US" altLang="bg-BG" b="1" smtClean="0"/>
              <a:t>.</a:t>
            </a:r>
            <a:r>
              <a:rPr lang="bg-BG" altLang="bg-BG" b="1" smtClean="0"/>
              <a:t> </a:t>
            </a:r>
          </a:p>
          <a:p>
            <a:pPr marL="742950" lvl="1" indent="-285750" eaLnBrk="1" hangingPunct="1"/>
            <a:endParaRPr lang="bg-BG" altLang="bg-BG" smtClean="0"/>
          </a:p>
          <a:p>
            <a:pPr eaLnBrk="1" hangingPunct="1"/>
            <a:endParaRPr lang="bg-BG" altLang="bg-BG" b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15D0D-1408-4D60-9685-5AEE0AFB568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bg-BG" smtClean="0"/>
              <a:t>Принципната схема на АЕЦ с водо-воден енергиен реактор е двуконтурна. Това решение е благоприятно от гледна точка на неразпространение на радиоактивни вещества, тъй като няма смесване на водата от двата контура. Цялото оборудване на първи контур е разположено в херметичен обем, в който с помощта на изсмукващи вентилационни системи се поддържа налягане по-ниско от атмосферното. Такова решение предотвратява възможността за неконтролируемо попадане на замърсен въздух в останалите помещения на централата и в околната среда. </a:t>
            </a:r>
            <a:endParaRPr lang="en-US" smtClean="0"/>
          </a:p>
          <a:p>
            <a:pPr eaLnBrk="1" hangingPunct="1"/>
            <a:r>
              <a:rPr lang="bg-BG" sz="1400" b="1" smtClean="0"/>
              <a:t>Първи контур</a:t>
            </a:r>
            <a:r>
              <a:rPr lang="bg-BG" smtClean="0"/>
              <a:t> служи за отвеждане на топлината, получена в активната зона, и за предаването й на втори контур. </a:t>
            </a:r>
          </a:p>
          <a:p>
            <a:pPr eaLnBrk="1" hangingPunct="1"/>
            <a:r>
              <a:rPr lang="bg-BG" smtClean="0"/>
              <a:t>По-важни компоненти на първи контур са: реактор, главни циркулационни кръгове, компенсатор на обема (КО), барботажен бак (ББ) и предпазни клапани на КО. </a:t>
            </a:r>
          </a:p>
          <a:p>
            <a:pPr eaLnBrk="1" hangingPunct="1"/>
            <a:r>
              <a:rPr lang="bg-BG" smtClean="0"/>
              <a:t>В активната зона на реактора е разположено ядреното гориво във вид на касети. В пространството между касетите циркулира водата от първи контур, отнемаща получената при ядрената реакция топлинна енергия.</a:t>
            </a:r>
          </a:p>
          <a:p>
            <a:pPr eaLnBrk="1" hangingPunct="1"/>
            <a:r>
              <a:rPr lang="bg-BG" smtClean="0"/>
              <a:t>Броят на главните циркулационни кръгове за ВВЕР-1000 е четири.</a:t>
            </a:r>
            <a:endParaRPr lang="bg-BG" b="1" smtClean="0"/>
          </a:p>
          <a:p>
            <a:pPr eaLnBrk="1" hangingPunct="1"/>
            <a:r>
              <a:rPr lang="bg-BG" b="1" smtClean="0"/>
              <a:t>Всеки циркулационен кръг включва:</a:t>
            </a:r>
            <a:r>
              <a:rPr lang="bg-BG" smtClean="0"/>
              <a:t> </a:t>
            </a:r>
          </a:p>
          <a:p>
            <a:pPr eaLnBrk="1" hangingPunct="1"/>
            <a:r>
              <a:rPr lang="bg-BG" smtClean="0"/>
              <a:t>главна циркулационна помпа (ГЦП), създаваща принудителна циркулация на топлоносителя през активната зона; </a:t>
            </a:r>
          </a:p>
          <a:p>
            <a:pPr eaLnBrk="1" hangingPunct="1"/>
            <a:r>
              <a:rPr lang="bg-BG" smtClean="0"/>
              <a:t>парогенератори, през чиито тръбички минава топлоносителят, като нагрява и превръща в пара водата от втори контур.</a:t>
            </a:r>
          </a:p>
          <a:p>
            <a:pPr eaLnBrk="1" hangingPunct="1"/>
            <a:r>
              <a:rPr lang="bg-BG" smtClean="0"/>
              <a:t>Получената в парогенераторите пара се събира в общ парен колектор и се насочва към турбината.</a:t>
            </a:r>
            <a:endParaRPr lang="en-US" smtClean="0"/>
          </a:p>
          <a:p>
            <a:pPr eaLnBrk="1" hangingPunct="1"/>
            <a:r>
              <a:rPr lang="bg-BG" b="1" smtClean="0"/>
              <a:t>Системите за безопасност се състои от  3 независими канала, като всеки канал осигурява 100% изпълнение на функциите на системата. </a:t>
            </a:r>
          </a:p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z="14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15D0D-1408-4D60-9685-5AEE0AFB568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15D0D-1408-4D60-9685-5AEE0AFB5681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bg-BG" b="1" smtClean="0"/>
              <a:t>Плановите годишни ремонти с презареждане</a:t>
            </a:r>
            <a:r>
              <a:rPr lang="bg-BG" altLang="bg-BG" b="1" smtClean="0"/>
              <a:t> </a:t>
            </a:r>
            <a:r>
              <a:rPr lang="en-GB" altLang="bg-BG" b="1" smtClean="0"/>
              <a:t>на реакторите на 5 и 6 блок със свежо ядрено</a:t>
            </a:r>
            <a:r>
              <a:rPr lang="bg-BG" altLang="bg-BG" b="1" smtClean="0"/>
              <a:t> </a:t>
            </a:r>
            <a:r>
              <a:rPr lang="en-GB" altLang="bg-BG" b="1" smtClean="0"/>
              <a:t>гориво </a:t>
            </a:r>
            <a:r>
              <a:rPr lang="bg-BG" altLang="bg-BG" b="1" smtClean="0"/>
              <a:t>и модернизации </a:t>
            </a:r>
            <a:r>
              <a:rPr lang="en-GB" altLang="bg-BG" b="1" smtClean="0"/>
              <a:t>са проведени в рамките на минимален</a:t>
            </a:r>
            <a:r>
              <a:rPr lang="bg-BG" altLang="bg-BG" b="1" smtClean="0"/>
              <a:t> </a:t>
            </a:r>
            <a:r>
              <a:rPr lang="en-GB" altLang="bg-BG" b="1" smtClean="0"/>
              <a:t>престой на производствените мощности, благодарение на добрата организация и</a:t>
            </a:r>
            <a:r>
              <a:rPr lang="bg-BG" altLang="bg-BG" b="1" smtClean="0"/>
              <a:t> </a:t>
            </a:r>
            <a:r>
              <a:rPr lang="en-GB" altLang="bg-BG" b="1" smtClean="0"/>
              <a:t>координация при изпълнението на необходимия обем дейности по оборудването.</a:t>
            </a:r>
            <a:endParaRPr lang="bg-BG" altLang="bg-BG" b="1" smtClean="0"/>
          </a:p>
          <a:p>
            <a:pPr eaLnBrk="1" hangingPunct="1"/>
            <a:endParaRPr lang="en-GB" altLang="bg-BG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78F4F-25FF-49BA-89D5-D06B29A33736}" type="slidenum">
              <a:rPr lang="bg-BG" smtClean="0"/>
              <a:pPr/>
              <a:t>‹#›</a:t>
            </a:fld>
            <a:r>
              <a:rPr lang="en-US" dirty="0" smtClean="0"/>
              <a:t>		</a:t>
            </a:r>
            <a:r>
              <a:rPr lang="en-US" dirty="0" smtClean="0"/>
              <a:t> EURATOM INFO DAY, 12.09.2016, UNWE, SOFIA, BULGARIA </a:t>
            </a:r>
            <a:endParaRPr lang="bg-BG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C8F71-9FAA-491B-A53B-63828CDA40F5}" type="slidenum">
              <a:rPr lang="bg-BG" smtClean="0"/>
              <a:pPr/>
              <a:t>‹#›</a:t>
            </a:fld>
            <a:r>
              <a:rPr lang="en-US" dirty="0" smtClean="0"/>
              <a:t>		</a:t>
            </a:r>
            <a:r>
              <a:rPr lang="en-US" dirty="0" smtClean="0"/>
              <a:t> EURATOM INFO DAY, 12.09.2016, UNWE, SOFIA, BULGARIA </a:t>
            </a:r>
            <a:endParaRPr lang="bg-BG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723A3-82D8-4C13-A6B8-33826F5DCCB0}" type="slidenum">
              <a:rPr lang="bg-BG" smtClean="0"/>
              <a:pPr/>
              <a:t>‹#›</a:t>
            </a:fld>
            <a:r>
              <a:rPr lang="en-US" dirty="0" smtClean="0"/>
              <a:t>		</a:t>
            </a:r>
            <a:r>
              <a:rPr lang="en-US" dirty="0" smtClean="0"/>
              <a:t> EURATOM INFO DAY, 12.09.2016, UNWE, SOFIA, BULGARIA </a:t>
            </a:r>
            <a:endParaRPr lang="bg-BG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8F8F8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12875"/>
            <a:ext cx="756126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42859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5197"/>
                </a:solidFill>
              </a:defRPr>
            </a:lvl1pPr>
          </a:lstStyle>
          <a:p>
            <a:fld id="{B49DDE64-6498-4E2E-84C3-4315FA8FF8CF}" type="slidenum">
              <a:rPr lang="bg-BG" smtClean="0"/>
              <a:pPr/>
              <a:t>‹#›</a:t>
            </a:fld>
            <a:r>
              <a:rPr lang="en-US" dirty="0" smtClean="0"/>
              <a:t>		EURATOM INFO DAY, 12.09.2016, UNWE, SOFIA, BULGARIA </a:t>
            </a:r>
            <a:endParaRPr lang="bg-BG" dirty="0"/>
          </a:p>
        </p:txBody>
      </p:sp>
      <p:pic>
        <p:nvPicPr>
          <p:cNvPr id="4101" name="Picture 15" descr="KNPP_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03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1403350" y="1196975"/>
            <a:ext cx="7200900" cy="0"/>
          </a:xfrm>
          <a:prstGeom prst="line">
            <a:avLst/>
          </a:prstGeom>
          <a:noFill/>
          <a:ln w="76200" cmpd="tri">
            <a:solidFill>
              <a:srgbClr val="00519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bg-BG"/>
          </a:p>
        </p:txBody>
      </p:sp>
      <p:pic>
        <p:nvPicPr>
          <p:cNvPr id="4103" name="Picture 18" descr="photocat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5661025"/>
            <a:ext cx="1584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4" name="Group 21"/>
          <p:cNvGrpSpPr>
            <a:grpSpLocks/>
          </p:cNvGrpSpPr>
          <p:nvPr userDrawn="1"/>
        </p:nvGrpSpPr>
        <p:grpSpPr bwMode="auto">
          <a:xfrm>
            <a:off x="250825" y="260350"/>
            <a:ext cx="8353425" cy="1008063"/>
            <a:chOff x="158" y="164"/>
            <a:chExt cx="5262" cy="635"/>
          </a:xfrm>
        </p:grpSpPr>
        <p:pic>
          <p:nvPicPr>
            <p:cNvPr id="4105" name="Picture 19" descr="KNPP_Logo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164"/>
              <a:ext cx="6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" name="Line 20"/>
            <p:cNvSpPr>
              <a:spLocks noChangeShapeType="1"/>
            </p:cNvSpPr>
            <p:nvPr userDrawn="1"/>
          </p:nvSpPr>
          <p:spPr bwMode="auto">
            <a:xfrm>
              <a:off x="884" y="754"/>
              <a:ext cx="4536" cy="0"/>
            </a:xfrm>
            <a:prstGeom prst="line">
              <a:avLst/>
            </a:prstGeom>
            <a:noFill/>
            <a:ln w="76200" cmpd="tri">
              <a:solidFill>
                <a:srgbClr val="0051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000100" y="6356350"/>
            <a:ext cx="6357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it-IT" smtClean="0"/>
              <a:t>EURATOM INFO DAY, 12.09.2016, UNWE, SOFIA, BULGARIA </a:t>
            </a:r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0" r:id="rId3"/>
    <p:sldLayoutId id="2147483667" r:id="rId4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197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519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F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755576" y="4869160"/>
            <a:ext cx="7488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GENERAL OVERVIEW OF KOZLODUY NPP</a:t>
            </a:r>
            <a:endParaRPr lang="bg-BG" sz="2800" b="1" dirty="0">
              <a:solidFill>
                <a:schemeClr val="bg1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580112" y="5805264"/>
            <a:ext cx="2753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PRESENTED BY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LYUBOMIR  PIRONKOV</a:t>
            </a:r>
            <a:endParaRPr lang="bg-BG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A9D9387-7DF1-49A5-8469-D0651D6F9C90}" type="slidenum">
              <a:rPr lang="bg-BG"/>
              <a:pPr/>
              <a:t>9</a:t>
            </a:fld>
            <a:endParaRPr lang="bg-BG"/>
          </a:p>
        </p:txBody>
      </p:sp>
      <p:sp>
        <p:nvSpPr>
          <p:cNvPr id="3076" name="Slide Number Placeholder 6"/>
          <p:cNvSpPr txBox="1">
            <a:spLocks noGrp="1"/>
          </p:cNvSpPr>
          <p:nvPr/>
        </p:nvSpPr>
        <p:spPr bwMode="auto">
          <a:xfrm>
            <a:off x="8532813" y="6497638"/>
            <a:ext cx="468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bg-BG" altLang="bg-BG" sz="1600" b="1">
              <a:solidFill>
                <a:srgbClr val="003399"/>
              </a:solidFill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467544" y="1392238"/>
          <a:ext cx="8428806" cy="362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1115616" y="5013176"/>
            <a:ext cx="712839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000" b="1" dirty="0" smtClean="0">
                <a:solidFill>
                  <a:srgbClr val="005197"/>
                </a:solidFill>
              </a:rPr>
              <a:t>Outage</a:t>
            </a:r>
            <a:r>
              <a:rPr lang="bg-BG" altLang="bg-BG" sz="2000" b="1" dirty="0">
                <a:solidFill>
                  <a:srgbClr val="005197"/>
                </a:solidFill>
              </a:rPr>
              <a:t>		</a:t>
            </a:r>
            <a:r>
              <a:rPr lang="en-US" altLang="bg-BG" sz="2000" b="1" dirty="0" smtClean="0">
                <a:solidFill>
                  <a:srgbClr val="005197"/>
                </a:solidFill>
              </a:rPr>
              <a:t>	</a:t>
            </a:r>
            <a:r>
              <a:rPr lang="bg-BG" altLang="bg-BG" sz="2000" b="1" dirty="0">
                <a:solidFill>
                  <a:srgbClr val="005197"/>
                </a:solidFill>
              </a:rPr>
              <a:t>	</a:t>
            </a:r>
            <a:r>
              <a:rPr lang="en-US" altLang="bg-BG" sz="2000" b="1" dirty="0" smtClean="0">
                <a:solidFill>
                  <a:srgbClr val="005197"/>
                </a:solidFill>
              </a:rPr>
              <a:t>Performance</a:t>
            </a:r>
            <a:endParaRPr lang="bg-BG" altLang="bg-BG" sz="2000" b="1" dirty="0">
              <a:solidFill>
                <a:srgbClr val="005197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bg-BG" sz="2000" dirty="0" smtClean="0">
                <a:solidFill>
                  <a:srgbClr val="005197"/>
                </a:solidFill>
              </a:rPr>
              <a:t>Unit 5 </a:t>
            </a:r>
            <a:r>
              <a:rPr lang="bg-BG" altLang="bg-BG" sz="2000" dirty="0" smtClean="0">
                <a:solidFill>
                  <a:srgbClr val="005197"/>
                </a:solidFill>
              </a:rPr>
              <a:t>(201</a:t>
            </a:r>
            <a:r>
              <a:rPr lang="en-US" altLang="bg-BG" sz="2000" dirty="0" smtClean="0">
                <a:solidFill>
                  <a:srgbClr val="005197"/>
                </a:solidFill>
              </a:rPr>
              <a:t>5</a:t>
            </a:r>
            <a:r>
              <a:rPr lang="bg-BG" altLang="bg-BG" sz="2000" dirty="0" smtClean="0">
                <a:solidFill>
                  <a:srgbClr val="005197"/>
                </a:solidFill>
              </a:rPr>
              <a:t>)</a:t>
            </a:r>
            <a:r>
              <a:rPr lang="bg-BG" altLang="bg-BG" sz="2000" dirty="0">
                <a:solidFill>
                  <a:srgbClr val="005197"/>
                </a:solidFill>
              </a:rPr>
              <a:t>		</a:t>
            </a:r>
            <a:r>
              <a:rPr lang="bg-BG" altLang="bg-BG" sz="2000" dirty="0" smtClean="0">
                <a:solidFill>
                  <a:srgbClr val="005197"/>
                </a:solidFill>
              </a:rPr>
              <a:t>   </a:t>
            </a:r>
            <a:r>
              <a:rPr lang="en-US" altLang="bg-BG" sz="2000" dirty="0">
                <a:solidFill>
                  <a:srgbClr val="005197"/>
                </a:solidFill>
              </a:rPr>
              <a:t>	</a:t>
            </a:r>
            <a:r>
              <a:rPr lang="bg-BG" altLang="bg-BG" sz="2000" dirty="0">
                <a:solidFill>
                  <a:srgbClr val="005197"/>
                </a:solidFill>
              </a:rPr>
              <a:t> </a:t>
            </a:r>
            <a:r>
              <a:rPr lang="en-US" altLang="bg-BG" sz="2000" dirty="0">
                <a:solidFill>
                  <a:srgbClr val="005197"/>
                </a:solidFill>
              </a:rPr>
              <a:t>    </a:t>
            </a:r>
            <a:r>
              <a:rPr lang="en-US" altLang="bg-BG" sz="2000" dirty="0" smtClean="0">
                <a:solidFill>
                  <a:srgbClr val="005197"/>
                </a:solidFill>
              </a:rPr>
              <a:t>37</a:t>
            </a:r>
            <a:r>
              <a:rPr lang="bg-BG" altLang="bg-BG" sz="2000" dirty="0" smtClean="0">
                <a:solidFill>
                  <a:srgbClr val="005197"/>
                </a:solidFill>
              </a:rPr>
              <a:t> </a:t>
            </a:r>
            <a:r>
              <a:rPr lang="en-US" altLang="bg-BG" sz="2000" dirty="0" smtClean="0">
                <a:solidFill>
                  <a:srgbClr val="005197"/>
                </a:solidFill>
              </a:rPr>
              <a:t>days</a:t>
            </a:r>
            <a:endParaRPr lang="bg-BG" altLang="bg-BG" sz="2000" dirty="0">
              <a:solidFill>
                <a:srgbClr val="005197"/>
              </a:solidFill>
            </a:endParaRPr>
          </a:p>
          <a:p>
            <a:pPr>
              <a:spcBef>
                <a:spcPct val="30000"/>
              </a:spcBef>
            </a:pPr>
            <a:r>
              <a:rPr lang="en-US" altLang="bg-BG" sz="2000" dirty="0" smtClean="0">
                <a:solidFill>
                  <a:srgbClr val="005197"/>
                </a:solidFill>
              </a:rPr>
              <a:t>Unit 6 </a:t>
            </a:r>
            <a:r>
              <a:rPr lang="bg-BG" altLang="bg-BG" sz="2000" dirty="0" smtClean="0">
                <a:solidFill>
                  <a:srgbClr val="005197"/>
                </a:solidFill>
              </a:rPr>
              <a:t>(201</a:t>
            </a:r>
            <a:r>
              <a:rPr lang="en-US" altLang="bg-BG" sz="2000" dirty="0" smtClean="0">
                <a:solidFill>
                  <a:srgbClr val="005197"/>
                </a:solidFill>
              </a:rPr>
              <a:t>5</a:t>
            </a:r>
            <a:r>
              <a:rPr lang="bg-BG" altLang="bg-BG" sz="2000" dirty="0" smtClean="0">
                <a:solidFill>
                  <a:srgbClr val="005197"/>
                </a:solidFill>
              </a:rPr>
              <a:t>) </a:t>
            </a:r>
            <a:r>
              <a:rPr lang="en-US" altLang="bg-BG" sz="2000" b="1" dirty="0">
                <a:solidFill>
                  <a:srgbClr val="005197"/>
                </a:solidFill>
              </a:rPr>
              <a:t>		</a:t>
            </a:r>
            <a:r>
              <a:rPr lang="bg-BG" altLang="bg-BG" sz="2000" dirty="0">
                <a:solidFill>
                  <a:srgbClr val="005197"/>
                </a:solidFill>
              </a:rPr>
              <a:t>	 </a:t>
            </a:r>
            <a:r>
              <a:rPr lang="en-US" altLang="bg-BG" sz="2000" dirty="0">
                <a:solidFill>
                  <a:srgbClr val="005197"/>
                </a:solidFill>
              </a:rPr>
              <a:t>    </a:t>
            </a:r>
            <a:r>
              <a:rPr lang="en-US" altLang="bg-BG" sz="2000" dirty="0" smtClean="0">
                <a:solidFill>
                  <a:srgbClr val="005197"/>
                </a:solidFill>
              </a:rPr>
              <a:t>53</a:t>
            </a:r>
            <a:r>
              <a:rPr lang="bg-BG" altLang="bg-BG" sz="2000" dirty="0" smtClean="0">
                <a:solidFill>
                  <a:srgbClr val="005197"/>
                </a:solidFill>
              </a:rPr>
              <a:t> </a:t>
            </a:r>
            <a:r>
              <a:rPr lang="en-US" altLang="bg-BG" sz="2000" dirty="0" smtClean="0">
                <a:solidFill>
                  <a:srgbClr val="005197"/>
                </a:solidFill>
              </a:rPr>
              <a:t>days</a:t>
            </a:r>
            <a:r>
              <a:rPr lang="bg-BG" altLang="bg-BG" sz="2000" dirty="0" smtClean="0">
                <a:solidFill>
                  <a:srgbClr val="005197"/>
                </a:solidFill>
              </a:rPr>
              <a:t> </a:t>
            </a:r>
            <a:endParaRPr lang="bg-BG" altLang="bg-BG" sz="2000" dirty="0">
              <a:solidFill>
                <a:srgbClr val="005197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214414" y="332656"/>
            <a:ext cx="7715304" cy="71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KNPP AT A GLANCE -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MAINTENANCE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5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2238" y="404813"/>
            <a:ext cx="6481762" cy="647700"/>
          </a:xfrm>
        </p:spPr>
        <p:txBody>
          <a:bodyPr/>
          <a:lstStyle/>
          <a:p>
            <a:r>
              <a:rPr lang="bg-BG" dirty="0" smtClean="0"/>
              <a:t>NUCLEAR SAFETY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38" y="4714884"/>
            <a:ext cx="7488237" cy="13684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bg-BG" sz="2000" dirty="0" smtClean="0"/>
              <a:t>Throughout </a:t>
            </a:r>
            <a:r>
              <a:rPr lang="bg-BG" sz="2000" dirty="0" smtClean="0"/>
              <a:t>201</a:t>
            </a:r>
            <a:r>
              <a:rPr lang="en-US" sz="2000" dirty="0" smtClean="0"/>
              <a:t>5</a:t>
            </a:r>
            <a:r>
              <a:rPr lang="bg-BG" sz="2000" dirty="0" smtClean="0"/>
              <a:t>, </a:t>
            </a:r>
            <a:r>
              <a:rPr lang="en-US" sz="2000" dirty="0" smtClean="0"/>
              <a:t>7</a:t>
            </a:r>
            <a:r>
              <a:rPr lang="bg-BG" sz="2000" dirty="0" smtClean="0"/>
              <a:t> operating events at Units 5 and 6 have been registered and reported to the BNRA.</a:t>
            </a:r>
          </a:p>
          <a:p>
            <a:pPr>
              <a:lnSpc>
                <a:spcPct val="90000"/>
              </a:lnSpc>
            </a:pPr>
            <a:r>
              <a:rPr lang="bg-BG" sz="2000" dirty="0" smtClean="0"/>
              <a:t>All events were classified at level 0 – below the INES scale (without significant impact on safety).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68760"/>
            <a:ext cx="6429420" cy="34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04813"/>
            <a:ext cx="6913711" cy="576262"/>
          </a:xfrm>
        </p:spPr>
        <p:txBody>
          <a:bodyPr/>
          <a:lstStyle/>
          <a:p>
            <a:r>
              <a:rPr lang="en-US" dirty="0" smtClean="0"/>
              <a:t>RADIATION PROTECTION</a:t>
            </a:r>
            <a:endParaRPr lang="bg-BG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438" y="1357298"/>
            <a:ext cx="6636586" cy="47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16216" y="1988840"/>
            <a:ext cx="2399184" cy="2985120"/>
          </a:xfrm>
        </p:spPr>
        <p:txBody>
          <a:bodyPr/>
          <a:lstStyle/>
          <a:p>
            <a:pPr marL="180000" indent="0">
              <a:buSzPct val="80000"/>
              <a:buNone/>
            </a:pPr>
            <a:r>
              <a:rPr lang="en-US" sz="2400" dirty="0" smtClean="0">
                <a:latin typeface="Calibri" pitchFamily="34" charset="0"/>
              </a:rPr>
              <a:t>Maximal</a:t>
            </a:r>
            <a:r>
              <a:rPr lang="bg-BG" sz="2400" dirty="0" smtClean="0">
                <a:latin typeface="Calibri" pitchFamily="34" charset="0"/>
              </a:rPr>
              <a:t> individual dose for 201</a:t>
            </a:r>
            <a:r>
              <a:rPr lang="en-US" sz="2400" dirty="0" smtClean="0">
                <a:latin typeface="Calibri" pitchFamily="34" charset="0"/>
              </a:rPr>
              <a:t>5 is</a:t>
            </a:r>
            <a:r>
              <a:rPr lang="bg-BG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8.21</a:t>
            </a:r>
            <a:r>
              <a:rPr lang="bg-BG" sz="2400" dirty="0" smtClean="0">
                <a:solidFill>
                  <a:srgbClr val="BF0000"/>
                </a:solidFill>
                <a:latin typeface="Calibri" pitchFamily="34" charset="0"/>
              </a:rPr>
              <a:t> mSv</a:t>
            </a:r>
            <a:r>
              <a:rPr lang="en-US" sz="2400" dirty="0" smtClean="0">
                <a:solidFill>
                  <a:srgbClr val="BF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– 41% of the statutory annual limit.</a:t>
            </a:r>
            <a:endParaRPr lang="bg-BG" sz="2400" dirty="0" smtClean="0">
              <a:latin typeface="Calibri" pitchFamily="34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04813"/>
            <a:ext cx="6913711" cy="576262"/>
          </a:xfrm>
        </p:spPr>
        <p:txBody>
          <a:bodyPr/>
          <a:lstStyle/>
          <a:p>
            <a:r>
              <a:rPr lang="en-US" dirty="0" smtClean="0"/>
              <a:t>RADIATION PROTECTION</a:t>
            </a:r>
            <a:endParaRPr lang="bg-BG" dirty="0" smtClean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5781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04813"/>
            <a:ext cx="6913711" cy="576262"/>
          </a:xfrm>
        </p:spPr>
        <p:txBody>
          <a:bodyPr/>
          <a:lstStyle/>
          <a:p>
            <a:r>
              <a:rPr lang="en-US" dirty="0" smtClean="0"/>
              <a:t>RADIATION MONITORING</a:t>
            </a:r>
            <a:endParaRPr lang="bg-BG" dirty="0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44" y="1761108"/>
            <a:ext cx="8832252" cy="39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404813"/>
            <a:ext cx="6913711" cy="576262"/>
          </a:xfrm>
        </p:spPr>
        <p:txBody>
          <a:bodyPr/>
          <a:lstStyle/>
          <a:p>
            <a:r>
              <a:rPr lang="en-US" dirty="0" smtClean="0"/>
              <a:t>RADIATION MONITORING</a:t>
            </a:r>
            <a:endParaRPr lang="bg-BG" dirty="0" smtClean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79" y="1556792"/>
            <a:ext cx="8734770" cy="42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14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812"/>
            <a:ext cx="7776864" cy="719931"/>
          </a:xfrm>
        </p:spPr>
        <p:txBody>
          <a:bodyPr/>
          <a:lstStyle/>
          <a:p>
            <a:r>
              <a:rPr lang="en-US" dirty="0" smtClean="0"/>
              <a:t>NON-RADIOLOGICAL ASPECTS</a:t>
            </a:r>
            <a:endParaRPr lang="bg-BG" dirty="0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30" y="1571624"/>
            <a:ext cx="6852946" cy="44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23A3-82D8-4C13-A6B8-33826F5DCCB0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1A3B-CB93-4F95-A0E5-FCEF5F695472}" type="slidenum">
              <a:rPr lang="bg-BG" smtClean="0"/>
              <a:pPr/>
              <a:t>16</a:t>
            </a:fld>
            <a:endParaRPr lang="bg-BG"/>
          </a:p>
        </p:txBody>
      </p:sp>
      <p:grpSp>
        <p:nvGrpSpPr>
          <p:cNvPr id="2" name="Group 75"/>
          <p:cNvGrpSpPr/>
          <p:nvPr/>
        </p:nvGrpSpPr>
        <p:grpSpPr>
          <a:xfrm>
            <a:off x="980617" y="1905002"/>
            <a:ext cx="3515183" cy="707886"/>
            <a:chOff x="237381" y="2059986"/>
            <a:chExt cx="3338406" cy="797753"/>
          </a:xfrm>
        </p:grpSpPr>
        <p:grpSp>
          <p:nvGrpSpPr>
            <p:cNvPr id="3" name="Group 74"/>
            <p:cNvGrpSpPr/>
            <p:nvPr/>
          </p:nvGrpSpPr>
          <p:grpSpPr>
            <a:xfrm>
              <a:off x="237381" y="2272012"/>
              <a:ext cx="660792" cy="474962"/>
              <a:chOff x="389781" y="1857474"/>
              <a:chExt cx="660792" cy="474962"/>
            </a:xfrm>
          </p:grpSpPr>
          <p:sp>
            <p:nvSpPr>
              <p:cNvPr id="80" name="Oval 24"/>
              <p:cNvSpPr/>
              <p:nvPr/>
            </p:nvSpPr>
            <p:spPr>
              <a:xfrm>
                <a:off x="471630" y="1903068"/>
                <a:ext cx="578943" cy="429368"/>
              </a:xfrm>
              <a:prstGeom prst="roundRect">
                <a:avLst/>
              </a:prstGeom>
              <a:gradFill>
                <a:gsLst>
                  <a:gs pos="100000">
                    <a:srgbClr val="960000"/>
                  </a:gs>
                  <a:gs pos="0">
                    <a:srgbClr val="FF1515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21"/>
              <p:cNvSpPr/>
              <p:nvPr/>
            </p:nvSpPr>
            <p:spPr>
              <a:xfrm>
                <a:off x="389781" y="1857474"/>
                <a:ext cx="488478" cy="269659"/>
              </a:xfrm>
              <a:prstGeom prst="roundRect">
                <a:avLst>
                  <a:gd name="adj" fmla="val 33080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984986" y="2059986"/>
              <a:ext cx="2590801" cy="79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LONG TERM OPERATION</a:t>
              </a:r>
            </a:p>
          </p:txBody>
        </p:sp>
      </p:grpSp>
      <p:grpSp>
        <p:nvGrpSpPr>
          <p:cNvPr id="5" name="Group 83"/>
          <p:cNvGrpSpPr/>
          <p:nvPr/>
        </p:nvGrpSpPr>
        <p:grpSpPr>
          <a:xfrm>
            <a:off x="1066800" y="4876800"/>
            <a:ext cx="609600" cy="385351"/>
            <a:chOff x="381000" y="961604"/>
            <a:chExt cx="506040" cy="506040"/>
          </a:xfrm>
          <a:solidFill>
            <a:srgbClr val="92D050"/>
          </a:solidFill>
        </p:grpSpPr>
        <p:sp>
          <p:nvSpPr>
            <p:cNvPr id="86" name="Oval 24"/>
            <p:cNvSpPr/>
            <p:nvPr/>
          </p:nvSpPr>
          <p:spPr>
            <a:xfrm>
              <a:off x="381000" y="961604"/>
              <a:ext cx="506040" cy="506040"/>
            </a:xfrm>
            <a:prstGeom prst="roundRect">
              <a:avLst/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21"/>
            <p:cNvSpPr/>
            <p:nvPr/>
          </p:nvSpPr>
          <p:spPr>
            <a:xfrm>
              <a:off x="389781" y="975164"/>
              <a:ext cx="488478" cy="486766"/>
            </a:xfrm>
            <a:prstGeom prst="roundRect">
              <a:avLst>
                <a:gd name="adj" fmla="val 33080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5257800" y="1676400"/>
            <a:ext cx="3190700" cy="3643857"/>
            <a:chOff x="5638800" y="1981199"/>
            <a:chExt cx="3190700" cy="3643857"/>
          </a:xfrm>
        </p:grpSpPr>
        <p:grpSp>
          <p:nvGrpSpPr>
            <p:cNvPr id="8" name="Group 7"/>
            <p:cNvGrpSpPr/>
            <p:nvPr/>
          </p:nvGrpSpPr>
          <p:grpSpPr>
            <a:xfrm>
              <a:off x="5638800" y="1981199"/>
              <a:ext cx="3190700" cy="3643857"/>
              <a:chOff x="3855338" y="2371266"/>
              <a:chExt cx="4907662" cy="4101666"/>
            </a:xfrm>
          </p:grpSpPr>
          <p:grpSp>
            <p:nvGrpSpPr>
              <p:cNvPr id="9" name="Group 84"/>
              <p:cNvGrpSpPr/>
              <p:nvPr/>
            </p:nvGrpSpPr>
            <p:grpSpPr>
              <a:xfrm>
                <a:off x="3875520" y="2902525"/>
                <a:ext cx="4873223" cy="3570407"/>
                <a:chOff x="2101171" y="2098064"/>
                <a:chExt cx="4907662" cy="3489892"/>
              </a:xfrm>
              <a:solidFill>
                <a:srgbClr val="C7C7C7"/>
              </a:solidFill>
            </p:grpSpPr>
            <p:sp>
              <p:nvSpPr>
                <p:cNvPr id="73" name="Rectangle 4"/>
                <p:cNvSpPr/>
                <p:nvPr/>
              </p:nvSpPr>
              <p:spPr>
                <a:xfrm>
                  <a:off x="3086187" y="2392964"/>
                  <a:ext cx="2967050" cy="1271554"/>
                </a:xfrm>
                <a:custGeom>
                  <a:avLst/>
                  <a:gdLst>
                    <a:gd name="connsiteX0" fmla="*/ 0 w 2514600"/>
                    <a:gd name="connsiteY0" fmla="*/ 0 h 381000"/>
                    <a:gd name="connsiteX1" fmla="*/ 2514600 w 2514600"/>
                    <a:gd name="connsiteY1" fmla="*/ 0 h 381000"/>
                    <a:gd name="connsiteX2" fmla="*/ 2514600 w 2514600"/>
                    <a:gd name="connsiteY2" fmla="*/ 381000 h 381000"/>
                    <a:gd name="connsiteX3" fmla="*/ 0 w 2514600"/>
                    <a:gd name="connsiteY3" fmla="*/ 381000 h 381000"/>
                    <a:gd name="connsiteX4" fmla="*/ 0 w 2514600"/>
                    <a:gd name="connsiteY4" fmla="*/ 0 h 381000"/>
                    <a:gd name="connsiteX0" fmla="*/ 182880 w 2697480"/>
                    <a:gd name="connsiteY0" fmla="*/ 0 h 620151"/>
                    <a:gd name="connsiteX1" fmla="*/ 2697480 w 2697480"/>
                    <a:gd name="connsiteY1" fmla="*/ 0 h 620151"/>
                    <a:gd name="connsiteX2" fmla="*/ 2697480 w 2697480"/>
                    <a:gd name="connsiteY2" fmla="*/ 381000 h 620151"/>
                    <a:gd name="connsiteX3" fmla="*/ 0 w 2697480"/>
                    <a:gd name="connsiteY3" fmla="*/ 620151 h 620151"/>
                    <a:gd name="connsiteX4" fmla="*/ 182880 w 2697480"/>
                    <a:gd name="connsiteY4" fmla="*/ 0 h 620151"/>
                    <a:gd name="connsiteX0" fmla="*/ 182880 w 2922563"/>
                    <a:gd name="connsiteY0" fmla="*/ 0 h 620151"/>
                    <a:gd name="connsiteX1" fmla="*/ 2697480 w 2922563"/>
                    <a:gd name="connsiteY1" fmla="*/ 0 h 620151"/>
                    <a:gd name="connsiteX2" fmla="*/ 2922563 w 2922563"/>
                    <a:gd name="connsiteY2" fmla="*/ 409136 h 620151"/>
                    <a:gd name="connsiteX3" fmla="*/ 0 w 2922563"/>
                    <a:gd name="connsiteY3" fmla="*/ 620151 h 620151"/>
                    <a:gd name="connsiteX4" fmla="*/ 182880 w 2922563"/>
                    <a:gd name="connsiteY4" fmla="*/ 0 h 620151"/>
                    <a:gd name="connsiteX0" fmla="*/ 182880 w 2922563"/>
                    <a:gd name="connsiteY0" fmla="*/ 562708 h 1182859"/>
                    <a:gd name="connsiteX1" fmla="*/ 2219178 w 2922563"/>
                    <a:gd name="connsiteY1" fmla="*/ 0 h 1182859"/>
                    <a:gd name="connsiteX2" fmla="*/ 2922563 w 2922563"/>
                    <a:gd name="connsiteY2" fmla="*/ 971844 h 1182859"/>
                    <a:gd name="connsiteX3" fmla="*/ 0 w 2922563"/>
                    <a:gd name="connsiteY3" fmla="*/ 1182859 h 1182859"/>
                    <a:gd name="connsiteX4" fmla="*/ 182880 w 2922563"/>
                    <a:gd name="connsiteY4" fmla="*/ 562708 h 1182859"/>
                    <a:gd name="connsiteX0" fmla="*/ 0 w 2922563"/>
                    <a:gd name="connsiteY0" fmla="*/ 492370 h 1182859"/>
                    <a:gd name="connsiteX1" fmla="*/ 2219178 w 2922563"/>
                    <a:gd name="connsiteY1" fmla="*/ 0 h 1182859"/>
                    <a:gd name="connsiteX2" fmla="*/ 2922563 w 2922563"/>
                    <a:gd name="connsiteY2" fmla="*/ 971844 h 1182859"/>
                    <a:gd name="connsiteX3" fmla="*/ 0 w 2922563"/>
                    <a:gd name="connsiteY3" fmla="*/ 1182859 h 1182859"/>
                    <a:gd name="connsiteX4" fmla="*/ 0 w 2922563"/>
                    <a:gd name="connsiteY4" fmla="*/ 492370 h 1182859"/>
                    <a:gd name="connsiteX0" fmla="*/ 0 w 2922563"/>
                    <a:gd name="connsiteY0" fmla="*/ 492370 h 1182859"/>
                    <a:gd name="connsiteX1" fmla="*/ 2219178 w 2922563"/>
                    <a:gd name="connsiteY1" fmla="*/ 0 h 1182859"/>
                    <a:gd name="connsiteX2" fmla="*/ 2922563 w 2922563"/>
                    <a:gd name="connsiteY2" fmla="*/ 971844 h 1182859"/>
                    <a:gd name="connsiteX3" fmla="*/ 0 w 2922563"/>
                    <a:gd name="connsiteY3" fmla="*/ 1182859 h 1182859"/>
                    <a:gd name="connsiteX4" fmla="*/ 0 w 2922563"/>
                    <a:gd name="connsiteY4" fmla="*/ 492370 h 1182859"/>
                    <a:gd name="connsiteX0" fmla="*/ 42203 w 2964766"/>
                    <a:gd name="connsiteY0" fmla="*/ 492370 h 1154723"/>
                    <a:gd name="connsiteX1" fmla="*/ 2261381 w 2964766"/>
                    <a:gd name="connsiteY1" fmla="*/ 0 h 1154723"/>
                    <a:gd name="connsiteX2" fmla="*/ 2964766 w 2964766"/>
                    <a:gd name="connsiteY2" fmla="*/ 971844 h 1154723"/>
                    <a:gd name="connsiteX3" fmla="*/ 0 w 2964766"/>
                    <a:gd name="connsiteY3" fmla="*/ 1154723 h 1154723"/>
                    <a:gd name="connsiteX4" fmla="*/ 42203 w 2964766"/>
                    <a:gd name="connsiteY4" fmla="*/ 492370 h 1154723"/>
                    <a:gd name="connsiteX0" fmla="*/ 42203 w 2964766"/>
                    <a:gd name="connsiteY0" fmla="*/ 492370 h 1154723"/>
                    <a:gd name="connsiteX1" fmla="*/ 2261381 w 2964766"/>
                    <a:gd name="connsiteY1" fmla="*/ 0 h 1154723"/>
                    <a:gd name="connsiteX2" fmla="*/ 2964766 w 2964766"/>
                    <a:gd name="connsiteY2" fmla="*/ 971844 h 1154723"/>
                    <a:gd name="connsiteX3" fmla="*/ 0 w 2964766"/>
                    <a:gd name="connsiteY3" fmla="*/ 1154723 h 1154723"/>
                    <a:gd name="connsiteX4" fmla="*/ 42203 w 2964766"/>
                    <a:gd name="connsiteY4" fmla="*/ 492370 h 1154723"/>
                    <a:gd name="connsiteX0" fmla="*/ 42203 w 2964766"/>
                    <a:gd name="connsiteY0" fmla="*/ 492370 h 1154723"/>
                    <a:gd name="connsiteX1" fmla="*/ 2261381 w 2964766"/>
                    <a:gd name="connsiteY1" fmla="*/ 0 h 1154723"/>
                    <a:gd name="connsiteX2" fmla="*/ 2964766 w 2964766"/>
                    <a:gd name="connsiteY2" fmla="*/ 971844 h 1154723"/>
                    <a:gd name="connsiteX3" fmla="*/ 0 w 2964766"/>
                    <a:gd name="connsiteY3" fmla="*/ 1154723 h 1154723"/>
                    <a:gd name="connsiteX4" fmla="*/ 42203 w 2964766"/>
                    <a:gd name="connsiteY4" fmla="*/ 492370 h 1154723"/>
                    <a:gd name="connsiteX0" fmla="*/ 70339 w 2992902"/>
                    <a:gd name="connsiteY0" fmla="*/ 492370 h 1337603"/>
                    <a:gd name="connsiteX1" fmla="*/ 2289517 w 2992902"/>
                    <a:gd name="connsiteY1" fmla="*/ 0 h 1337603"/>
                    <a:gd name="connsiteX2" fmla="*/ 2992902 w 2992902"/>
                    <a:gd name="connsiteY2" fmla="*/ 971844 h 1337603"/>
                    <a:gd name="connsiteX3" fmla="*/ 0 w 2992902"/>
                    <a:gd name="connsiteY3" fmla="*/ 1337603 h 1337603"/>
                    <a:gd name="connsiteX4" fmla="*/ 70339 w 2992902"/>
                    <a:gd name="connsiteY4" fmla="*/ 492370 h 1337603"/>
                    <a:gd name="connsiteX0" fmla="*/ 70339 w 2992902"/>
                    <a:gd name="connsiteY0" fmla="*/ 492370 h 1337603"/>
                    <a:gd name="connsiteX1" fmla="*/ 2289517 w 2992902"/>
                    <a:gd name="connsiteY1" fmla="*/ 0 h 1337603"/>
                    <a:gd name="connsiteX2" fmla="*/ 2992902 w 2992902"/>
                    <a:gd name="connsiteY2" fmla="*/ 971844 h 1337603"/>
                    <a:gd name="connsiteX3" fmla="*/ 0 w 2992902"/>
                    <a:gd name="connsiteY3" fmla="*/ 1337603 h 1337603"/>
                    <a:gd name="connsiteX4" fmla="*/ 70339 w 2992902"/>
                    <a:gd name="connsiteY4" fmla="*/ 492370 h 1337603"/>
                    <a:gd name="connsiteX0" fmla="*/ 70339 w 3035105"/>
                    <a:gd name="connsiteY0" fmla="*/ 492370 h 1337603"/>
                    <a:gd name="connsiteX1" fmla="*/ 2289517 w 3035105"/>
                    <a:gd name="connsiteY1" fmla="*/ 0 h 1337603"/>
                    <a:gd name="connsiteX2" fmla="*/ 3035105 w 3035105"/>
                    <a:gd name="connsiteY2" fmla="*/ 1084386 h 1337603"/>
                    <a:gd name="connsiteX3" fmla="*/ 0 w 3035105"/>
                    <a:gd name="connsiteY3" fmla="*/ 1337603 h 1337603"/>
                    <a:gd name="connsiteX4" fmla="*/ 70339 w 3035105"/>
                    <a:gd name="connsiteY4" fmla="*/ 492370 h 1337603"/>
                    <a:gd name="connsiteX0" fmla="*/ 70339 w 3035105"/>
                    <a:gd name="connsiteY0" fmla="*/ 492370 h 1337603"/>
                    <a:gd name="connsiteX1" fmla="*/ 2289517 w 3035105"/>
                    <a:gd name="connsiteY1" fmla="*/ 0 h 1337603"/>
                    <a:gd name="connsiteX2" fmla="*/ 3035105 w 3035105"/>
                    <a:gd name="connsiteY2" fmla="*/ 1084386 h 1337603"/>
                    <a:gd name="connsiteX3" fmla="*/ 0 w 3035105"/>
                    <a:gd name="connsiteY3" fmla="*/ 1337603 h 1337603"/>
                    <a:gd name="connsiteX4" fmla="*/ 70339 w 3035105"/>
                    <a:gd name="connsiteY4" fmla="*/ 492370 h 1337603"/>
                    <a:gd name="connsiteX0" fmla="*/ 70339 w 3049172"/>
                    <a:gd name="connsiteY0" fmla="*/ 492370 h 1337603"/>
                    <a:gd name="connsiteX1" fmla="*/ 2289517 w 3049172"/>
                    <a:gd name="connsiteY1" fmla="*/ 0 h 1337603"/>
                    <a:gd name="connsiteX2" fmla="*/ 3049172 w 3049172"/>
                    <a:gd name="connsiteY2" fmla="*/ 1267266 h 1337603"/>
                    <a:gd name="connsiteX3" fmla="*/ 0 w 3049172"/>
                    <a:gd name="connsiteY3" fmla="*/ 1337603 h 1337603"/>
                    <a:gd name="connsiteX4" fmla="*/ 70339 w 3049172"/>
                    <a:gd name="connsiteY4" fmla="*/ 492370 h 1337603"/>
                    <a:gd name="connsiteX0" fmla="*/ 70339 w 3049172"/>
                    <a:gd name="connsiteY0" fmla="*/ 492370 h 1337603"/>
                    <a:gd name="connsiteX1" fmla="*/ 2289517 w 3049172"/>
                    <a:gd name="connsiteY1" fmla="*/ 0 h 1337603"/>
                    <a:gd name="connsiteX2" fmla="*/ 3049172 w 3049172"/>
                    <a:gd name="connsiteY2" fmla="*/ 1267266 h 1337603"/>
                    <a:gd name="connsiteX3" fmla="*/ 0 w 3049172"/>
                    <a:gd name="connsiteY3" fmla="*/ 1337603 h 1337603"/>
                    <a:gd name="connsiteX4" fmla="*/ 70339 w 3049172"/>
                    <a:gd name="connsiteY4" fmla="*/ 492370 h 1337603"/>
                    <a:gd name="connsiteX0" fmla="*/ 70339 w 3049172"/>
                    <a:gd name="connsiteY0" fmla="*/ 0 h 845233"/>
                    <a:gd name="connsiteX1" fmla="*/ 3049172 w 3049172"/>
                    <a:gd name="connsiteY1" fmla="*/ 774896 h 845233"/>
                    <a:gd name="connsiteX2" fmla="*/ 0 w 3049172"/>
                    <a:gd name="connsiteY2" fmla="*/ 845233 h 845233"/>
                    <a:gd name="connsiteX3" fmla="*/ 70339 w 3049172"/>
                    <a:gd name="connsiteY3" fmla="*/ 0 h 845233"/>
                    <a:gd name="connsiteX0" fmla="*/ 70339 w 3049172"/>
                    <a:gd name="connsiteY0" fmla="*/ 108119 h 953352"/>
                    <a:gd name="connsiteX1" fmla="*/ 3049172 w 3049172"/>
                    <a:gd name="connsiteY1" fmla="*/ 883015 h 953352"/>
                    <a:gd name="connsiteX2" fmla="*/ 0 w 3049172"/>
                    <a:gd name="connsiteY2" fmla="*/ 953352 h 953352"/>
                    <a:gd name="connsiteX3" fmla="*/ 70339 w 3049172"/>
                    <a:gd name="connsiteY3" fmla="*/ 108119 h 953352"/>
                    <a:gd name="connsiteX0" fmla="*/ 70339 w 3049172"/>
                    <a:gd name="connsiteY0" fmla="*/ 312802 h 1158035"/>
                    <a:gd name="connsiteX1" fmla="*/ 3049172 w 3049172"/>
                    <a:gd name="connsiteY1" fmla="*/ 1087698 h 1158035"/>
                    <a:gd name="connsiteX2" fmla="*/ 0 w 3049172"/>
                    <a:gd name="connsiteY2" fmla="*/ 1158035 h 1158035"/>
                    <a:gd name="connsiteX3" fmla="*/ 70339 w 3049172"/>
                    <a:gd name="connsiteY3" fmla="*/ 312802 h 1158035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70339 w 3049172"/>
                    <a:gd name="connsiteY0" fmla="*/ 312802 h 1214306"/>
                    <a:gd name="connsiteX1" fmla="*/ 3049172 w 3049172"/>
                    <a:gd name="connsiteY1" fmla="*/ 1087698 h 1214306"/>
                    <a:gd name="connsiteX2" fmla="*/ 0 w 3049172"/>
                    <a:gd name="connsiteY2" fmla="*/ 1214306 h 1214306"/>
                    <a:gd name="connsiteX3" fmla="*/ 70339 w 3049172"/>
                    <a:gd name="connsiteY3" fmla="*/ 312802 h 1214306"/>
                    <a:gd name="connsiteX0" fmla="*/ 12384 w 2991217"/>
                    <a:gd name="connsiteY0" fmla="*/ 312802 h 1259382"/>
                    <a:gd name="connsiteX1" fmla="*/ 2991217 w 2991217"/>
                    <a:gd name="connsiteY1" fmla="*/ 1087698 h 1259382"/>
                    <a:gd name="connsiteX2" fmla="*/ 0 w 2991217"/>
                    <a:gd name="connsiteY2" fmla="*/ 1259382 h 1259382"/>
                    <a:gd name="connsiteX3" fmla="*/ 12384 w 2991217"/>
                    <a:gd name="connsiteY3" fmla="*/ 312802 h 1259382"/>
                    <a:gd name="connsiteX0" fmla="*/ 12384 w 2991217"/>
                    <a:gd name="connsiteY0" fmla="*/ 312802 h 1259382"/>
                    <a:gd name="connsiteX1" fmla="*/ 2991217 w 2991217"/>
                    <a:gd name="connsiteY1" fmla="*/ 1087698 h 1259382"/>
                    <a:gd name="connsiteX2" fmla="*/ 0 w 2991217"/>
                    <a:gd name="connsiteY2" fmla="*/ 1259382 h 1259382"/>
                    <a:gd name="connsiteX3" fmla="*/ 12384 w 2991217"/>
                    <a:gd name="connsiteY3" fmla="*/ 312802 h 1259382"/>
                    <a:gd name="connsiteX0" fmla="*/ 12384 w 2991217"/>
                    <a:gd name="connsiteY0" fmla="*/ 312802 h 1259382"/>
                    <a:gd name="connsiteX1" fmla="*/ 2991217 w 2991217"/>
                    <a:gd name="connsiteY1" fmla="*/ 1087698 h 1259382"/>
                    <a:gd name="connsiteX2" fmla="*/ 0 w 2991217"/>
                    <a:gd name="connsiteY2" fmla="*/ 1259382 h 1259382"/>
                    <a:gd name="connsiteX3" fmla="*/ 12384 w 2991217"/>
                    <a:gd name="connsiteY3" fmla="*/ 312802 h 1259382"/>
                    <a:gd name="connsiteX0" fmla="*/ 12384 w 2971899"/>
                    <a:gd name="connsiteY0" fmla="*/ 269630 h 1216210"/>
                    <a:gd name="connsiteX1" fmla="*/ 2971899 w 2971899"/>
                    <a:gd name="connsiteY1" fmla="*/ 1147557 h 1216210"/>
                    <a:gd name="connsiteX2" fmla="*/ 0 w 2971899"/>
                    <a:gd name="connsiteY2" fmla="*/ 1216210 h 1216210"/>
                    <a:gd name="connsiteX3" fmla="*/ 12384 w 2971899"/>
                    <a:gd name="connsiteY3" fmla="*/ 269630 h 1216210"/>
                    <a:gd name="connsiteX0" fmla="*/ 12384 w 2971899"/>
                    <a:gd name="connsiteY0" fmla="*/ 279898 h 1226478"/>
                    <a:gd name="connsiteX1" fmla="*/ 2971899 w 2971899"/>
                    <a:gd name="connsiteY1" fmla="*/ 1157825 h 1226478"/>
                    <a:gd name="connsiteX2" fmla="*/ 0 w 2971899"/>
                    <a:gd name="connsiteY2" fmla="*/ 1226478 h 1226478"/>
                    <a:gd name="connsiteX3" fmla="*/ 12384 w 2971899"/>
                    <a:gd name="connsiteY3" fmla="*/ 279898 h 1226478"/>
                    <a:gd name="connsiteX0" fmla="*/ 12384 w 2971899"/>
                    <a:gd name="connsiteY0" fmla="*/ 279898 h 1226478"/>
                    <a:gd name="connsiteX1" fmla="*/ 2971899 w 2971899"/>
                    <a:gd name="connsiteY1" fmla="*/ 1157825 h 1226478"/>
                    <a:gd name="connsiteX2" fmla="*/ 0 w 2971899"/>
                    <a:gd name="connsiteY2" fmla="*/ 1226478 h 1226478"/>
                    <a:gd name="connsiteX3" fmla="*/ 12384 w 2971899"/>
                    <a:gd name="connsiteY3" fmla="*/ 279898 h 1226478"/>
                    <a:gd name="connsiteX0" fmla="*/ 7535 w 2967050"/>
                    <a:gd name="connsiteY0" fmla="*/ 279898 h 1271554"/>
                    <a:gd name="connsiteX1" fmla="*/ 2967050 w 2967050"/>
                    <a:gd name="connsiteY1" fmla="*/ 1157825 h 1271554"/>
                    <a:gd name="connsiteX2" fmla="*/ 1591 w 2967050"/>
                    <a:gd name="connsiteY2" fmla="*/ 1271554 h 1271554"/>
                    <a:gd name="connsiteX3" fmla="*/ 7535 w 2967050"/>
                    <a:gd name="connsiteY3" fmla="*/ 279898 h 1271554"/>
                    <a:gd name="connsiteX0" fmla="*/ 7535 w 2967050"/>
                    <a:gd name="connsiteY0" fmla="*/ 279898 h 1271554"/>
                    <a:gd name="connsiteX1" fmla="*/ 2967050 w 2967050"/>
                    <a:gd name="connsiteY1" fmla="*/ 1157825 h 1271554"/>
                    <a:gd name="connsiteX2" fmla="*/ 1591 w 2967050"/>
                    <a:gd name="connsiteY2" fmla="*/ 1271554 h 1271554"/>
                    <a:gd name="connsiteX3" fmla="*/ 7535 w 2967050"/>
                    <a:gd name="connsiteY3" fmla="*/ 279898 h 1271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7050" h="1271554">
                      <a:moveTo>
                        <a:pt x="7535" y="279898"/>
                      </a:moveTo>
                      <a:cubicBezTo>
                        <a:pt x="761328" y="-10443"/>
                        <a:pt x="2701861" y="-440967"/>
                        <a:pt x="2967050" y="1157825"/>
                      </a:cubicBezTo>
                      <a:cubicBezTo>
                        <a:pt x="2529219" y="173975"/>
                        <a:pt x="261794" y="239560"/>
                        <a:pt x="1591" y="1271554"/>
                      </a:cubicBezTo>
                      <a:cubicBezTo>
                        <a:pt x="25037" y="971053"/>
                        <a:pt x="-15911" y="580399"/>
                        <a:pt x="7535" y="2798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6"/>
                <p:cNvSpPr/>
                <p:nvPr/>
              </p:nvSpPr>
              <p:spPr>
                <a:xfrm>
                  <a:off x="2107031" y="2384476"/>
                  <a:ext cx="4901802" cy="320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1802" h="3203480">
                      <a:moveTo>
                        <a:pt x="2450901" y="1702"/>
                      </a:moveTo>
                      <a:cubicBezTo>
                        <a:pt x="1506064" y="1702"/>
                        <a:pt x="740122" y="468589"/>
                        <a:pt x="740122" y="1044524"/>
                      </a:cubicBezTo>
                      <a:cubicBezTo>
                        <a:pt x="740122" y="1620459"/>
                        <a:pt x="1506064" y="2087346"/>
                        <a:pt x="2450901" y="2087346"/>
                      </a:cubicBezTo>
                      <a:cubicBezTo>
                        <a:pt x="3395738" y="2087346"/>
                        <a:pt x="4161680" y="1620459"/>
                        <a:pt x="4161680" y="1044524"/>
                      </a:cubicBezTo>
                      <a:cubicBezTo>
                        <a:pt x="4161680" y="468589"/>
                        <a:pt x="3395738" y="1702"/>
                        <a:pt x="2450901" y="1702"/>
                      </a:cubicBezTo>
                      <a:close/>
                      <a:moveTo>
                        <a:pt x="2450901" y="0"/>
                      </a:moveTo>
                      <a:cubicBezTo>
                        <a:pt x="3804496" y="0"/>
                        <a:pt x="4901802" y="717123"/>
                        <a:pt x="4901802" y="1601740"/>
                      </a:cubicBezTo>
                      <a:cubicBezTo>
                        <a:pt x="4901802" y="2486357"/>
                        <a:pt x="3804496" y="3203480"/>
                        <a:pt x="2450901" y="3203480"/>
                      </a:cubicBezTo>
                      <a:cubicBezTo>
                        <a:pt x="1097306" y="3203480"/>
                        <a:pt x="0" y="2486357"/>
                        <a:pt x="0" y="1601740"/>
                      </a:cubicBezTo>
                      <a:cubicBezTo>
                        <a:pt x="0" y="717123"/>
                        <a:pt x="1097306" y="0"/>
                        <a:pt x="245090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3"/>
                <p:cNvSpPr/>
                <p:nvPr/>
              </p:nvSpPr>
              <p:spPr>
                <a:xfrm>
                  <a:off x="2101171" y="2098064"/>
                  <a:ext cx="4901802" cy="320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1802" h="3203480">
                      <a:moveTo>
                        <a:pt x="2456761" y="459119"/>
                      </a:moveTo>
                      <a:cubicBezTo>
                        <a:pt x="1666861" y="459119"/>
                        <a:pt x="1026521" y="849445"/>
                        <a:pt x="1026521" y="1330936"/>
                      </a:cubicBezTo>
                      <a:cubicBezTo>
                        <a:pt x="1026521" y="1812427"/>
                        <a:pt x="1666861" y="2202753"/>
                        <a:pt x="2456761" y="2202753"/>
                      </a:cubicBezTo>
                      <a:cubicBezTo>
                        <a:pt x="3246661" y="2202753"/>
                        <a:pt x="3887001" y="1812427"/>
                        <a:pt x="3887001" y="1330936"/>
                      </a:cubicBezTo>
                      <a:cubicBezTo>
                        <a:pt x="3887001" y="849445"/>
                        <a:pt x="3246661" y="459119"/>
                        <a:pt x="2456761" y="459119"/>
                      </a:cubicBezTo>
                      <a:close/>
                      <a:moveTo>
                        <a:pt x="2450901" y="0"/>
                      </a:moveTo>
                      <a:cubicBezTo>
                        <a:pt x="3804496" y="0"/>
                        <a:pt x="4901802" y="717123"/>
                        <a:pt x="4901802" y="1601740"/>
                      </a:cubicBezTo>
                      <a:cubicBezTo>
                        <a:pt x="4901802" y="2486357"/>
                        <a:pt x="3804496" y="3203480"/>
                        <a:pt x="2450901" y="3203480"/>
                      </a:cubicBezTo>
                      <a:cubicBezTo>
                        <a:pt x="1097306" y="3203480"/>
                        <a:pt x="0" y="2486357"/>
                        <a:pt x="0" y="1601740"/>
                      </a:cubicBezTo>
                      <a:cubicBezTo>
                        <a:pt x="0" y="717123"/>
                        <a:pt x="1097306" y="0"/>
                        <a:pt x="24509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"/>
              <p:cNvGrpSpPr/>
              <p:nvPr/>
            </p:nvGrpSpPr>
            <p:grpSpPr>
              <a:xfrm>
                <a:off x="3855338" y="2371266"/>
                <a:ext cx="4907662" cy="3953334"/>
                <a:chOff x="2101171" y="1634622"/>
                <a:chExt cx="4907662" cy="3953334"/>
              </a:xfrm>
            </p:grpSpPr>
            <p:grpSp>
              <p:nvGrpSpPr>
                <p:cNvPr id="11" name="Group 8"/>
                <p:cNvGrpSpPr/>
                <p:nvPr/>
              </p:nvGrpSpPr>
              <p:grpSpPr>
                <a:xfrm>
                  <a:off x="2101171" y="2098064"/>
                  <a:ext cx="4907662" cy="3489892"/>
                  <a:chOff x="2101171" y="2098064"/>
                  <a:chExt cx="4907662" cy="3489892"/>
                </a:xfrm>
              </p:grpSpPr>
              <p:sp>
                <p:nvSpPr>
                  <p:cNvPr id="70" name="Rectangle 4"/>
                  <p:cNvSpPr/>
                  <p:nvPr/>
                </p:nvSpPr>
                <p:spPr>
                  <a:xfrm>
                    <a:off x="3086187" y="2392964"/>
                    <a:ext cx="2967050" cy="1271554"/>
                  </a:xfrm>
                  <a:custGeom>
                    <a:avLst/>
                    <a:gdLst>
                      <a:gd name="connsiteX0" fmla="*/ 0 w 2514600"/>
                      <a:gd name="connsiteY0" fmla="*/ 0 h 381000"/>
                      <a:gd name="connsiteX1" fmla="*/ 2514600 w 2514600"/>
                      <a:gd name="connsiteY1" fmla="*/ 0 h 381000"/>
                      <a:gd name="connsiteX2" fmla="*/ 2514600 w 2514600"/>
                      <a:gd name="connsiteY2" fmla="*/ 381000 h 381000"/>
                      <a:gd name="connsiteX3" fmla="*/ 0 w 2514600"/>
                      <a:gd name="connsiteY3" fmla="*/ 381000 h 381000"/>
                      <a:gd name="connsiteX4" fmla="*/ 0 w 2514600"/>
                      <a:gd name="connsiteY4" fmla="*/ 0 h 381000"/>
                      <a:gd name="connsiteX0" fmla="*/ 182880 w 2697480"/>
                      <a:gd name="connsiteY0" fmla="*/ 0 h 620151"/>
                      <a:gd name="connsiteX1" fmla="*/ 2697480 w 2697480"/>
                      <a:gd name="connsiteY1" fmla="*/ 0 h 620151"/>
                      <a:gd name="connsiteX2" fmla="*/ 2697480 w 2697480"/>
                      <a:gd name="connsiteY2" fmla="*/ 381000 h 620151"/>
                      <a:gd name="connsiteX3" fmla="*/ 0 w 2697480"/>
                      <a:gd name="connsiteY3" fmla="*/ 620151 h 620151"/>
                      <a:gd name="connsiteX4" fmla="*/ 182880 w 2697480"/>
                      <a:gd name="connsiteY4" fmla="*/ 0 h 620151"/>
                      <a:gd name="connsiteX0" fmla="*/ 182880 w 2922563"/>
                      <a:gd name="connsiteY0" fmla="*/ 0 h 620151"/>
                      <a:gd name="connsiteX1" fmla="*/ 2697480 w 2922563"/>
                      <a:gd name="connsiteY1" fmla="*/ 0 h 620151"/>
                      <a:gd name="connsiteX2" fmla="*/ 2922563 w 2922563"/>
                      <a:gd name="connsiteY2" fmla="*/ 409136 h 620151"/>
                      <a:gd name="connsiteX3" fmla="*/ 0 w 2922563"/>
                      <a:gd name="connsiteY3" fmla="*/ 620151 h 620151"/>
                      <a:gd name="connsiteX4" fmla="*/ 182880 w 2922563"/>
                      <a:gd name="connsiteY4" fmla="*/ 0 h 620151"/>
                      <a:gd name="connsiteX0" fmla="*/ 182880 w 2922563"/>
                      <a:gd name="connsiteY0" fmla="*/ 562708 h 1182859"/>
                      <a:gd name="connsiteX1" fmla="*/ 2219178 w 2922563"/>
                      <a:gd name="connsiteY1" fmla="*/ 0 h 1182859"/>
                      <a:gd name="connsiteX2" fmla="*/ 2922563 w 2922563"/>
                      <a:gd name="connsiteY2" fmla="*/ 971844 h 1182859"/>
                      <a:gd name="connsiteX3" fmla="*/ 0 w 2922563"/>
                      <a:gd name="connsiteY3" fmla="*/ 1182859 h 1182859"/>
                      <a:gd name="connsiteX4" fmla="*/ 182880 w 2922563"/>
                      <a:gd name="connsiteY4" fmla="*/ 562708 h 1182859"/>
                      <a:gd name="connsiteX0" fmla="*/ 0 w 2922563"/>
                      <a:gd name="connsiteY0" fmla="*/ 492370 h 1182859"/>
                      <a:gd name="connsiteX1" fmla="*/ 2219178 w 2922563"/>
                      <a:gd name="connsiteY1" fmla="*/ 0 h 1182859"/>
                      <a:gd name="connsiteX2" fmla="*/ 2922563 w 2922563"/>
                      <a:gd name="connsiteY2" fmla="*/ 971844 h 1182859"/>
                      <a:gd name="connsiteX3" fmla="*/ 0 w 2922563"/>
                      <a:gd name="connsiteY3" fmla="*/ 1182859 h 1182859"/>
                      <a:gd name="connsiteX4" fmla="*/ 0 w 2922563"/>
                      <a:gd name="connsiteY4" fmla="*/ 492370 h 1182859"/>
                      <a:gd name="connsiteX0" fmla="*/ 0 w 2922563"/>
                      <a:gd name="connsiteY0" fmla="*/ 492370 h 1182859"/>
                      <a:gd name="connsiteX1" fmla="*/ 2219178 w 2922563"/>
                      <a:gd name="connsiteY1" fmla="*/ 0 h 1182859"/>
                      <a:gd name="connsiteX2" fmla="*/ 2922563 w 2922563"/>
                      <a:gd name="connsiteY2" fmla="*/ 971844 h 1182859"/>
                      <a:gd name="connsiteX3" fmla="*/ 0 w 2922563"/>
                      <a:gd name="connsiteY3" fmla="*/ 1182859 h 1182859"/>
                      <a:gd name="connsiteX4" fmla="*/ 0 w 2922563"/>
                      <a:gd name="connsiteY4" fmla="*/ 492370 h 1182859"/>
                      <a:gd name="connsiteX0" fmla="*/ 42203 w 2964766"/>
                      <a:gd name="connsiteY0" fmla="*/ 492370 h 1154723"/>
                      <a:gd name="connsiteX1" fmla="*/ 2261381 w 2964766"/>
                      <a:gd name="connsiteY1" fmla="*/ 0 h 1154723"/>
                      <a:gd name="connsiteX2" fmla="*/ 2964766 w 2964766"/>
                      <a:gd name="connsiteY2" fmla="*/ 971844 h 1154723"/>
                      <a:gd name="connsiteX3" fmla="*/ 0 w 2964766"/>
                      <a:gd name="connsiteY3" fmla="*/ 1154723 h 1154723"/>
                      <a:gd name="connsiteX4" fmla="*/ 42203 w 2964766"/>
                      <a:gd name="connsiteY4" fmla="*/ 492370 h 1154723"/>
                      <a:gd name="connsiteX0" fmla="*/ 42203 w 2964766"/>
                      <a:gd name="connsiteY0" fmla="*/ 492370 h 1154723"/>
                      <a:gd name="connsiteX1" fmla="*/ 2261381 w 2964766"/>
                      <a:gd name="connsiteY1" fmla="*/ 0 h 1154723"/>
                      <a:gd name="connsiteX2" fmla="*/ 2964766 w 2964766"/>
                      <a:gd name="connsiteY2" fmla="*/ 971844 h 1154723"/>
                      <a:gd name="connsiteX3" fmla="*/ 0 w 2964766"/>
                      <a:gd name="connsiteY3" fmla="*/ 1154723 h 1154723"/>
                      <a:gd name="connsiteX4" fmla="*/ 42203 w 2964766"/>
                      <a:gd name="connsiteY4" fmla="*/ 492370 h 1154723"/>
                      <a:gd name="connsiteX0" fmla="*/ 42203 w 2964766"/>
                      <a:gd name="connsiteY0" fmla="*/ 492370 h 1154723"/>
                      <a:gd name="connsiteX1" fmla="*/ 2261381 w 2964766"/>
                      <a:gd name="connsiteY1" fmla="*/ 0 h 1154723"/>
                      <a:gd name="connsiteX2" fmla="*/ 2964766 w 2964766"/>
                      <a:gd name="connsiteY2" fmla="*/ 971844 h 1154723"/>
                      <a:gd name="connsiteX3" fmla="*/ 0 w 2964766"/>
                      <a:gd name="connsiteY3" fmla="*/ 1154723 h 1154723"/>
                      <a:gd name="connsiteX4" fmla="*/ 42203 w 2964766"/>
                      <a:gd name="connsiteY4" fmla="*/ 492370 h 1154723"/>
                      <a:gd name="connsiteX0" fmla="*/ 70339 w 2992902"/>
                      <a:gd name="connsiteY0" fmla="*/ 492370 h 1337603"/>
                      <a:gd name="connsiteX1" fmla="*/ 2289517 w 2992902"/>
                      <a:gd name="connsiteY1" fmla="*/ 0 h 1337603"/>
                      <a:gd name="connsiteX2" fmla="*/ 2992902 w 2992902"/>
                      <a:gd name="connsiteY2" fmla="*/ 971844 h 1337603"/>
                      <a:gd name="connsiteX3" fmla="*/ 0 w 2992902"/>
                      <a:gd name="connsiteY3" fmla="*/ 1337603 h 1337603"/>
                      <a:gd name="connsiteX4" fmla="*/ 70339 w 2992902"/>
                      <a:gd name="connsiteY4" fmla="*/ 492370 h 1337603"/>
                      <a:gd name="connsiteX0" fmla="*/ 70339 w 2992902"/>
                      <a:gd name="connsiteY0" fmla="*/ 492370 h 1337603"/>
                      <a:gd name="connsiteX1" fmla="*/ 2289517 w 2992902"/>
                      <a:gd name="connsiteY1" fmla="*/ 0 h 1337603"/>
                      <a:gd name="connsiteX2" fmla="*/ 2992902 w 2992902"/>
                      <a:gd name="connsiteY2" fmla="*/ 971844 h 1337603"/>
                      <a:gd name="connsiteX3" fmla="*/ 0 w 2992902"/>
                      <a:gd name="connsiteY3" fmla="*/ 1337603 h 1337603"/>
                      <a:gd name="connsiteX4" fmla="*/ 70339 w 2992902"/>
                      <a:gd name="connsiteY4" fmla="*/ 492370 h 1337603"/>
                      <a:gd name="connsiteX0" fmla="*/ 70339 w 3035105"/>
                      <a:gd name="connsiteY0" fmla="*/ 492370 h 1337603"/>
                      <a:gd name="connsiteX1" fmla="*/ 2289517 w 3035105"/>
                      <a:gd name="connsiteY1" fmla="*/ 0 h 1337603"/>
                      <a:gd name="connsiteX2" fmla="*/ 3035105 w 3035105"/>
                      <a:gd name="connsiteY2" fmla="*/ 1084386 h 1337603"/>
                      <a:gd name="connsiteX3" fmla="*/ 0 w 3035105"/>
                      <a:gd name="connsiteY3" fmla="*/ 1337603 h 1337603"/>
                      <a:gd name="connsiteX4" fmla="*/ 70339 w 3035105"/>
                      <a:gd name="connsiteY4" fmla="*/ 492370 h 1337603"/>
                      <a:gd name="connsiteX0" fmla="*/ 70339 w 3035105"/>
                      <a:gd name="connsiteY0" fmla="*/ 492370 h 1337603"/>
                      <a:gd name="connsiteX1" fmla="*/ 2289517 w 3035105"/>
                      <a:gd name="connsiteY1" fmla="*/ 0 h 1337603"/>
                      <a:gd name="connsiteX2" fmla="*/ 3035105 w 3035105"/>
                      <a:gd name="connsiteY2" fmla="*/ 1084386 h 1337603"/>
                      <a:gd name="connsiteX3" fmla="*/ 0 w 3035105"/>
                      <a:gd name="connsiteY3" fmla="*/ 1337603 h 1337603"/>
                      <a:gd name="connsiteX4" fmla="*/ 70339 w 3035105"/>
                      <a:gd name="connsiteY4" fmla="*/ 492370 h 1337603"/>
                      <a:gd name="connsiteX0" fmla="*/ 70339 w 3049172"/>
                      <a:gd name="connsiteY0" fmla="*/ 492370 h 1337603"/>
                      <a:gd name="connsiteX1" fmla="*/ 2289517 w 3049172"/>
                      <a:gd name="connsiteY1" fmla="*/ 0 h 1337603"/>
                      <a:gd name="connsiteX2" fmla="*/ 3049172 w 3049172"/>
                      <a:gd name="connsiteY2" fmla="*/ 1267266 h 1337603"/>
                      <a:gd name="connsiteX3" fmla="*/ 0 w 3049172"/>
                      <a:gd name="connsiteY3" fmla="*/ 1337603 h 1337603"/>
                      <a:gd name="connsiteX4" fmla="*/ 70339 w 3049172"/>
                      <a:gd name="connsiteY4" fmla="*/ 492370 h 1337603"/>
                      <a:gd name="connsiteX0" fmla="*/ 70339 w 3049172"/>
                      <a:gd name="connsiteY0" fmla="*/ 492370 h 1337603"/>
                      <a:gd name="connsiteX1" fmla="*/ 2289517 w 3049172"/>
                      <a:gd name="connsiteY1" fmla="*/ 0 h 1337603"/>
                      <a:gd name="connsiteX2" fmla="*/ 3049172 w 3049172"/>
                      <a:gd name="connsiteY2" fmla="*/ 1267266 h 1337603"/>
                      <a:gd name="connsiteX3" fmla="*/ 0 w 3049172"/>
                      <a:gd name="connsiteY3" fmla="*/ 1337603 h 1337603"/>
                      <a:gd name="connsiteX4" fmla="*/ 70339 w 3049172"/>
                      <a:gd name="connsiteY4" fmla="*/ 492370 h 1337603"/>
                      <a:gd name="connsiteX0" fmla="*/ 70339 w 3049172"/>
                      <a:gd name="connsiteY0" fmla="*/ 0 h 845233"/>
                      <a:gd name="connsiteX1" fmla="*/ 3049172 w 3049172"/>
                      <a:gd name="connsiteY1" fmla="*/ 774896 h 845233"/>
                      <a:gd name="connsiteX2" fmla="*/ 0 w 3049172"/>
                      <a:gd name="connsiteY2" fmla="*/ 845233 h 845233"/>
                      <a:gd name="connsiteX3" fmla="*/ 70339 w 3049172"/>
                      <a:gd name="connsiteY3" fmla="*/ 0 h 845233"/>
                      <a:gd name="connsiteX0" fmla="*/ 70339 w 3049172"/>
                      <a:gd name="connsiteY0" fmla="*/ 108119 h 953352"/>
                      <a:gd name="connsiteX1" fmla="*/ 3049172 w 3049172"/>
                      <a:gd name="connsiteY1" fmla="*/ 883015 h 953352"/>
                      <a:gd name="connsiteX2" fmla="*/ 0 w 3049172"/>
                      <a:gd name="connsiteY2" fmla="*/ 953352 h 953352"/>
                      <a:gd name="connsiteX3" fmla="*/ 70339 w 3049172"/>
                      <a:gd name="connsiteY3" fmla="*/ 108119 h 953352"/>
                      <a:gd name="connsiteX0" fmla="*/ 70339 w 3049172"/>
                      <a:gd name="connsiteY0" fmla="*/ 312802 h 1158035"/>
                      <a:gd name="connsiteX1" fmla="*/ 3049172 w 3049172"/>
                      <a:gd name="connsiteY1" fmla="*/ 1087698 h 1158035"/>
                      <a:gd name="connsiteX2" fmla="*/ 0 w 3049172"/>
                      <a:gd name="connsiteY2" fmla="*/ 1158035 h 1158035"/>
                      <a:gd name="connsiteX3" fmla="*/ 70339 w 3049172"/>
                      <a:gd name="connsiteY3" fmla="*/ 312802 h 1158035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70339 w 3049172"/>
                      <a:gd name="connsiteY0" fmla="*/ 312802 h 1214306"/>
                      <a:gd name="connsiteX1" fmla="*/ 3049172 w 3049172"/>
                      <a:gd name="connsiteY1" fmla="*/ 1087698 h 1214306"/>
                      <a:gd name="connsiteX2" fmla="*/ 0 w 3049172"/>
                      <a:gd name="connsiteY2" fmla="*/ 1214306 h 1214306"/>
                      <a:gd name="connsiteX3" fmla="*/ 70339 w 3049172"/>
                      <a:gd name="connsiteY3" fmla="*/ 312802 h 1214306"/>
                      <a:gd name="connsiteX0" fmla="*/ 12384 w 2991217"/>
                      <a:gd name="connsiteY0" fmla="*/ 312802 h 1259382"/>
                      <a:gd name="connsiteX1" fmla="*/ 2991217 w 2991217"/>
                      <a:gd name="connsiteY1" fmla="*/ 1087698 h 1259382"/>
                      <a:gd name="connsiteX2" fmla="*/ 0 w 2991217"/>
                      <a:gd name="connsiteY2" fmla="*/ 1259382 h 1259382"/>
                      <a:gd name="connsiteX3" fmla="*/ 12384 w 2991217"/>
                      <a:gd name="connsiteY3" fmla="*/ 312802 h 1259382"/>
                      <a:gd name="connsiteX0" fmla="*/ 12384 w 2991217"/>
                      <a:gd name="connsiteY0" fmla="*/ 312802 h 1259382"/>
                      <a:gd name="connsiteX1" fmla="*/ 2991217 w 2991217"/>
                      <a:gd name="connsiteY1" fmla="*/ 1087698 h 1259382"/>
                      <a:gd name="connsiteX2" fmla="*/ 0 w 2991217"/>
                      <a:gd name="connsiteY2" fmla="*/ 1259382 h 1259382"/>
                      <a:gd name="connsiteX3" fmla="*/ 12384 w 2991217"/>
                      <a:gd name="connsiteY3" fmla="*/ 312802 h 1259382"/>
                      <a:gd name="connsiteX0" fmla="*/ 12384 w 2991217"/>
                      <a:gd name="connsiteY0" fmla="*/ 312802 h 1259382"/>
                      <a:gd name="connsiteX1" fmla="*/ 2991217 w 2991217"/>
                      <a:gd name="connsiteY1" fmla="*/ 1087698 h 1259382"/>
                      <a:gd name="connsiteX2" fmla="*/ 0 w 2991217"/>
                      <a:gd name="connsiteY2" fmla="*/ 1259382 h 1259382"/>
                      <a:gd name="connsiteX3" fmla="*/ 12384 w 2991217"/>
                      <a:gd name="connsiteY3" fmla="*/ 312802 h 1259382"/>
                      <a:gd name="connsiteX0" fmla="*/ 12384 w 2971899"/>
                      <a:gd name="connsiteY0" fmla="*/ 269630 h 1216210"/>
                      <a:gd name="connsiteX1" fmla="*/ 2971899 w 2971899"/>
                      <a:gd name="connsiteY1" fmla="*/ 1147557 h 1216210"/>
                      <a:gd name="connsiteX2" fmla="*/ 0 w 2971899"/>
                      <a:gd name="connsiteY2" fmla="*/ 1216210 h 1216210"/>
                      <a:gd name="connsiteX3" fmla="*/ 12384 w 2971899"/>
                      <a:gd name="connsiteY3" fmla="*/ 269630 h 1216210"/>
                      <a:gd name="connsiteX0" fmla="*/ 12384 w 2971899"/>
                      <a:gd name="connsiteY0" fmla="*/ 279898 h 1226478"/>
                      <a:gd name="connsiteX1" fmla="*/ 2971899 w 2971899"/>
                      <a:gd name="connsiteY1" fmla="*/ 1157825 h 1226478"/>
                      <a:gd name="connsiteX2" fmla="*/ 0 w 2971899"/>
                      <a:gd name="connsiteY2" fmla="*/ 1226478 h 1226478"/>
                      <a:gd name="connsiteX3" fmla="*/ 12384 w 2971899"/>
                      <a:gd name="connsiteY3" fmla="*/ 279898 h 1226478"/>
                      <a:gd name="connsiteX0" fmla="*/ 12384 w 2971899"/>
                      <a:gd name="connsiteY0" fmla="*/ 279898 h 1226478"/>
                      <a:gd name="connsiteX1" fmla="*/ 2971899 w 2971899"/>
                      <a:gd name="connsiteY1" fmla="*/ 1157825 h 1226478"/>
                      <a:gd name="connsiteX2" fmla="*/ 0 w 2971899"/>
                      <a:gd name="connsiteY2" fmla="*/ 1226478 h 1226478"/>
                      <a:gd name="connsiteX3" fmla="*/ 12384 w 2971899"/>
                      <a:gd name="connsiteY3" fmla="*/ 279898 h 1226478"/>
                      <a:gd name="connsiteX0" fmla="*/ 7535 w 2967050"/>
                      <a:gd name="connsiteY0" fmla="*/ 279898 h 1271554"/>
                      <a:gd name="connsiteX1" fmla="*/ 2967050 w 2967050"/>
                      <a:gd name="connsiteY1" fmla="*/ 1157825 h 1271554"/>
                      <a:gd name="connsiteX2" fmla="*/ 1591 w 2967050"/>
                      <a:gd name="connsiteY2" fmla="*/ 1271554 h 1271554"/>
                      <a:gd name="connsiteX3" fmla="*/ 7535 w 2967050"/>
                      <a:gd name="connsiteY3" fmla="*/ 279898 h 1271554"/>
                      <a:gd name="connsiteX0" fmla="*/ 7535 w 2967050"/>
                      <a:gd name="connsiteY0" fmla="*/ 279898 h 1271554"/>
                      <a:gd name="connsiteX1" fmla="*/ 2967050 w 2967050"/>
                      <a:gd name="connsiteY1" fmla="*/ 1157825 h 1271554"/>
                      <a:gd name="connsiteX2" fmla="*/ 1591 w 2967050"/>
                      <a:gd name="connsiteY2" fmla="*/ 1271554 h 1271554"/>
                      <a:gd name="connsiteX3" fmla="*/ 7535 w 2967050"/>
                      <a:gd name="connsiteY3" fmla="*/ 279898 h 127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7050" h="1271554">
                        <a:moveTo>
                          <a:pt x="7535" y="279898"/>
                        </a:moveTo>
                        <a:cubicBezTo>
                          <a:pt x="761328" y="-10443"/>
                          <a:pt x="2701861" y="-440967"/>
                          <a:pt x="2967050" y="1157825"/>
                        </a:cubicBezTo>
                        <a:cubicBezTo>
                          <a:pt x="2529219" y="173975"/>
                          <a:pt x="261794" y="239560"/>
                          <a:pt x="1591" y="1271554"/>
                        </a:cubicBezTo>
                        <a:cubicBezTo>
                          <a:pt x="25037" y="971053"/>
                          <a:pt x="-15911" y="580399"/>
                          <a:pt x="7535" y="279898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6"/>
                  <p:cNvSpPr/>
                  <p:nvPr/>
                </p:nvSpPr>
                <p:spPr>
                  <a:xfrm>
                    <a:off x="2107031" y="2384476"/>
                    <a:ext cx="4901802" cy="3203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1802" h="3203480">
                        <a:moveTo>
                          <a:pt x="2450901" y="1702"/>
                        </a:moveTo>
                        <a:cubicBezTo>
                          <a:pt x="1506064" y="1702"/>
                          <a:pt x="740122" y="468589"/>
                          <a:pt x="740122" y="1044524"/>
                        </a:cubicBezTo>
                        <a:cubicBezTo>
                          <a:pt x="740122" y="1620459"/>
                          <a:pt x="1506064" y="2087346"/>
                          <a:pt x="2450901" y="2087346"/>
                        </a:cubicBezTo>
                        <a:cubicBezTo>
                          <a:pt x="3395738" y="2087346"/>
                          <a:pt x="4161680" y="1620459"/>
                          <a:pt x="4161680" y="1044524"/>
                        </a:cubicBezTo>
                        <a:cubicBezTo>
                          <a:pt x="4161680" y="468589"/>
                          <a:pt x="3395738" y="1702"/>
                          <a:pt x="2450901" y="1702"/>
                        </a:cubicBezTo>
                        <a:close/>
                        <a:moveTo>
                          <a:pt x="2450901" y="0"/>
                        </a:moveTo>
                        <a:cubicBezTo>
                          <a:pt x="3804496" y="0"/>
                          <a:pt x="4901802" y="717123"/>
                          <a:pt x="4901802" y="1601740"/>
                        </a:cubicBezTo>
                        <a:cubicBezTo>
                          <a:pt x="4901802" y="2486357"/>
                          <a:pt x="3804496" y="3203480"/>
                          <a:pt x="2450901" y="3203480"/>
                        </a:cubicBezTo>
                        <a:cubicBezTo>
                          <a:pt x="1097306" y="3203480"/>
                          <a:pt x="0" y="2486357"/>
                          <a:pt x="0" y="1601740"/>
                        </a:cubicBezTo>
                        <a:cubicBezTo>
                          <a:pt x="0" y="717123"/>
                          <a:pt x="1097306" y="0"/>
                          <a:pt x="2450901" y="0"/>
                        </a:cubicBezTo>
                        <a:close/>
                      </a:path>
                    </a:pathLst>
                  </a:custGeom>
                  <a:gradFill>
                    <a:gsLst>
                      <a:gs pos="2000">
                        <a:schemeClr val="tx1">
                          <a:lumMod val="95000"/>
                          <a:lumOff val="5000"/>
                        </a:schemeClr>
                      </a:gs>
                      <a:gs pos="99000">
                        <a:schemeClr val="bg1">
                          <a:lumMod val="6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3"/>
                  <p:cNvSpPr/>
                  <p:nvPr/>
                </p:nvSpPr>
                <p:spPr>
                  <a:xfrm>
                    <a:off x="2101171" y="2098064"/>
                    <a:ext cx="4901802" cy="3203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1802" h="3203480">
                        <a:moveTo>
                          <a:pt x="2456761" y="459119"/>
                        </a:moveTo>
                        <a:cubicBezTo>
                          <a:pt x="1666861" y="459119"/>
                          <a:pt x="1026521" y="849445"/>
                          <a:pt x="1026521" y="1330936"/>
                        </a:cubicBezTo>
                        <a:cubicBezTo>
                          <a:pt x="1026521" y="1812427"/>
                          <a:pt x="1666861" y="2202753"/>
                          <a:pt x="2456761" y="2202753"/>
                        </a:cubicBezTo>
                        <a:cubicBezTo>
                          <a:pt x="3246661" y="2202753"/>
                          <a:pt x="3887001" y="1812427"/>
                          <a:pt x="3887001" y="1330936"/>
                        </a:cubicBezTo>
                        <a:cubicBezTo>
                          <a:pt x="3887001" y="849445"/>
                          <a:pt x="3246661" y="459119"/>
                          <a:pt x="2456761" y="459119"/>
                        </a:cubicBezTo>
                        <a:close/>
                        <a:moveTo>
                          <a:pt x="2450901" y="0"/>
                        </a:moveTo>
                        <a:cubicBezTo>
                          <a:pt x="3804496" y="0"/>
                          <a:pt x="4901802" y="717123"/>
                          <a:pt x="4901802" y="1601740"/>
                        </a:cubicBezTo>
                        <a:cubicBezTo>
                          <a:pt x="4901802" y="2486357"/>
                          <a:pt x="3804496" y="3203480"/>
                          <a:pt x="2450901" y="3203480"/>
                        </a:cubicBezTo>
                        <a:cubicBezTo>
                          <a:pt x="1097306" y="3203480"/>
                          <a:pt x="0" y="2486357"/>
                          <a:pt x="0" y="1601740"/>
                        </a:cubicBezTo>
                        <a:cubicBezTo>
                          <a:pt x="0" y="717123"/>
                          <a:pt x="1097306" y="0"/>
                          <a:pt x="2450901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9"/>
                <p:cNvGrpSpPr/>
                <p:nvPr/>
              </p:nvGrpSpPr>
              <p:grpSpPr>
                <a:xfrm>
                  <a:off x="2545911" y="2761975"/>
                  <a:ext cx="569052" cy="515286"/>
                  <a:chOff x="2628811" y="2451824"/>
                  <a:chExt cx="1028754" cy="931555"/>
                </a:xfrm>
                <a:effectLst/>
              </p:grpSpPr>
              <p:sp>
                <p:nvSpPr>
                  <p:cNvPr id="66" name="Rectangle 13"/>
                  <p:cNvSpPr/>
                  <p:nvPr/>
                </p:nvSpPr>
                <p:spPr>
                  <a:xfrm rot="964047">
                    <a:off x="2628811" y="2451824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"/>
                <p:cNvGrpSpPr/>
                <p:nvPr/>
              </p:nvGrpSpPr>
              <p:grpSpPr>
                <a:xfrm>
                  <a:off x="2552267" y="1634622"/>
                  <a:ext cx="1855613" cy="1592883"/>
                  <a:chOff x="5241732" y="2957378"/>
                  <a:chExt cx="3140268" cy="2695647"/>
                </a:xfrm>
                <a:effectLst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6705600" y="2957378"/>
                    <a:ext cx="1676400" cy="16002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773941" y="3033578"/>
                    <a:ext cx="1447800" cy="1295400"/>
                  </a:xfrm>
                  <a:prstGeom prst="ellipse">
                    <a:avLst/>
                  </a:prstGeom>
                  <a:solidFill>
                    <a:srgbClr val="92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13"/>
                  <p:cNvSpPr/>
                  <p:nvPr/>
                </p:nvSpPr>
                <p:spPr>
                  <a:xfrm rot="964047">
                    <a:off x="6817149" y="3215499"/>
                    <a:ext cx="399133" cy="931554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rgbClr val="FFE5E5">
                      <a:alpha val="88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14"/>
                  <p:cNvSpPr/>
                  <p:nvPr/>
                </p:nvSpPr>
                <p:spPr>
                  <a:xfrm>
                    <a:off x="7337401" y="3446100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rgbClr val="FFE5E5">
                          <a:alpha val="52000"/>
                        </a:srgbClr>
                      </a:gs>
                      <a:gs pos="26000">
                        <a:srgbClr val="FFD9D9">
                          <a:alpha val="78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15"/>
                  <p:cNvSpPr/>
                  <p:nvPr/>
                </p:nvSpPr>
                <p:spPr>
                  <a:xfrm rot="278579">
                    <a:off x="7980794" y="3589261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rgbClr val="FFE5E5">
                      <a:alpha val="95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17"/>
                  <p:cNvSpPr/>
                  <p:nvPr/>
                </p:nvSpPr>
                <p:spPr>
                  <a:xfrm rot="277179">
                    <a:off x="6848857" y="3784057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1000">
                        <a:srgbClr val="820000">
                          <a:alpha val="65000"/>
                        </a:srgbClr>
                      </a:gs>
                      <a:gs pos="100000">
                        <a:srgbClr val="C00000">
                          <a:alpha val="62000"/>
                        </a:srgb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13"/>
                  <p:cNvSpPr/>
                  <p:nvPr/>
                </p:nvSpPr>
                <p:spPr>
                  <a:xfrm rot="964047">
                    <a:off x="5241732" y="4721472"/>
                    <a:ext cx="399133" cy="931553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rgbClr val="FFE5E5">
                      <a:alpha val="88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23"/>
                <p:cNvGrpSpPr/>
                <p:nvPr/>
              </p:nvGrpSpPr>
              <p:grpSpPr>
                <a:xfrm>
                  <a:off x="2390336" y="3659942"/>
                  <a:ext cx="901505" cy="860527"/>
                  <a:chOff x="2209800" y="1981200"/>
                  <a:chExt cx="1676400" cy="1600200"/>
                </a:xfrm>
                <a:effectLst/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30"/>
                <p:cNvGrpSpPr/>
                <p:nvPr/>
              </p:nvGrpSpPr>
              <p:grpSpPr>
                <a:xfrm>
                  <a:off x="3561473" y="4290647"/>
                  <a:ext cx="852378" cy="813634"/>
                  <a:chOff x="2209800" y="1981200"/>
                  <a:chExt cx="1676400" cy="1600200"/>
                </a:xfrm>
                <a:effectLst/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98000">
                        <a:schemeClr val="bg1">
                          <a:lumMod val="75000"/>
                          <a:alpha val="63000"/>
                        </a:schemeClr>
                      </a:gs>
                      <a:gs pos="0">
                        <a:schemeClr val="bg1">
                          <a:lumMod val="85000"/>
                          <a:alpha val="4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37"/>
                <p:cNvGrpSpPr/>
                <p:nvPr/>
              </p:nvGrpSpPr>
              <p:grpSpPr>
                <a:xfrm>
                  <a:off x="4927212" y="4281268"/>
                  <a:ext cx="778412" cy="743029"/>
                  <a:chOff x="2209800" y="1981200"/>
                  <a:chExt cx="1676400" cy="1600200"/>
                </a:xfrm>
                <a:effectLst/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98000">
                        <a:schemeClr val="bg1">
                          <a:lumMod val="75000"/>
                          <a:alpha val="63000"/>
                        </a:schemeClr>
                      </a:gs>
                      <a:gs pos="0">
                        <a:schemeClr val="bg1">
                          <a:lumMod val="85000"/>
                          <a:alpha val="4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44"/>
                <p:cNvGrpSpPr/>
                <p:nvPr/>
              </p:nvGrpSpPr>
              <p:grpSpPr>
                <a:xfrm>
                  <a:off x="5903744" y="3607188"/>
                  <a:ext cx="708074" cy="675888"/>
                  <a:chOff x="2209800" y="1981200"/>
                  <a:chExt cx="1676400" cy="1600200"/>
                </a:xfrm>
                <a:effectLst/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98000">
                        <a:schemeClr val="bg1">
                          <a:lumMod val="75000"/>
                          <a:alpha val="63000"/>
                        </a:schemeClr>
                      </a:gs>
                      <a:gs pos="0">
                        <a:schemeClr val="bg1">
                          <a:lumMod val="85000"/>
                          <a:alpha val="4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51"/>
                <p:cNvGrpSpPr/>
                <p:nvPr/>
              </p:nvGrpSpPr>
              <p:grpSpPr>
                <a:xfrm>
                  <a:off x="5955320" y="2626018"/>
                  <a:ext cx="620151" cy="591962"/>
                  <a:chOff x="2209800" y="1981200"/>
                  <a:chExt cx="1676400" cy="1600200"/>
                </a:xfrm>
                <a:effectLst/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98000">
                        <a:schemeClr val="bg1">
                          <a:lumMod val="75000"/>
                          <a:alpha val="63000"/>
                        </a:schemeClr>
                      </a:gs>
                      <a:gs pos="0">
                        <a:schemeClr val="bg1">
                          <a:lumMod val="85000"/>
                          <a:alpha val="4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58"/>
                <p:cNvGrpSpPr/>
                <p:nvPr/>
              </p:nvGrpSpPr>
              <p:grpSpPr>
                <a:xfrm>
                  <a:off x="5029200" y="2133600"/>
                  <a:ext cx="467751" cy="446489"/>
                  <a:chOff x="2209800" y="1981200"/>
                  <a:chExt cx="1676400" cy="1600200"/>
                </a:xfrm>
                <a:effectLst/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09800" y="1981200"/>
                    <a:ext cx="1676400" cy="16002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78141" y="2057400"/>
                    <a:ext cx="1447800" cy="1295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13"/>
                  <p:cNvSpPr/>
                  <p:nvPr/>
                </p:nvSpPr>
                <p:spPr>
                  <a:xfrm rot="964047">
                    <a:off x="2321350" y="2239322"/>
                    <a:ext cx="399134" cy="931555"/>
                  </a:xfrm>
                  <a:custGeom>
                    <a:avLst/>
                    <a:gdLst>
                      <a:gd name="connsiteX0" fmla="*/ 0 w 304800"/>
                      <a:gd name="connsiteY0" fmla="*/ 0 h 914400"/>
                      <a:gd name="connsiteX1" fmla="*/ 304800 w 304800"/>
                      <a:gd name="connsiteY1" fmla="*/ 0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0 w 304800"/>
                      <a:gd name="connsiteY0" fmla="*/ 0 h 914400"/>
                      <a:gd name="connsiteX1" fmla="*/ 275640 w 304800"/>
                      <a:gd name="connsiteY1" fmla="*/ 63448 h 914400"/>
                      <a:gd name="connsiteX2" fmla="*/ 304800 w 304800"/>
                      <a:gd name="connsiteY2" fmla="*/ 914400 h 914400"/>
                      <a:gd name="connsiteX3" fmla="*/ 0 w 304800"/>
                      <a:gd name="connsiteY3" fmla="*/ 914400 h 914400"/>
                      <a:gd name="connsiteX4" fmla="*/ 0 w 304800"/>
                      <a:gd name="connsiteY4" fmla="*/ 0 h 914400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130458 w 304800"/>
                      <a:gd name="connsiteY0" fmla="*/ 0 h 993569"/>
                      <a:gd name="connsiteX1" fmla="*/ 275640 w 304800"/>
                      <a:gd name="connsiteY1" fmla="*/ 142617 h 993569"/>
                      <a:gd name="connsiteX2" fmla="*/ 304800 w 304800"/>
                      <a:gd name="connsiteY2" fmla="*/ 993569 h 993569"/>
                      <a:gd name="connsiteX3" fmla="*/ 0 w 304800"/>
                      <a:gd name="connsiteY3" fmla="*/ 993569 h 993569"/>
                      <a:gd name="connsiteX4" fmla="*/ 130458 w 304800"/>
                      <a:gd name="connsiteY4" fmla="*/ 0 h 993569"/>
                      <a:gd name="connsiteX0" fmla="*/ 38563 w 212905"/>
                      <a:gd name="connsiteY0" fmla="*/ 0 h 993569"/>
                      <a:gd name="connsiteX1" fmla="*/ 183745 w 212905"/>
                      <a:gd name="connsiteY1" fmla="*/ 142617 h 993569"/>
                      <a:gd name="connsiteX2" fmla="*/ 212905 w 212905"/>
                      <a:gd name="connsiteY2" fmla="*/ 993569 h 993569"/>
                      <a:gd name="connsiteX3" fmla="*/ 0 w 212905"/>
                      <a:gd name="connsiteY3" fmla="*/ 986778 h 993569"/>
                      <a:gd name="connsiteX4" fmla="*/ 38563 w 212905"/>
                      <a:gd name="connsiteY4" fmla="*/ 0 h 993569"/>
                      <a:gd name="connsiteX0" fmla="*/ 38563 w 333019"/>
                      <a:gd name="connsiteY0" fmla="*/ 0 h 986778"/>
                      <a:gd name="connsiteX1" fmla="*/ 183745 w 333019"/>
                      <a:gd name="connsiteY1" fmla="*/ 142617 h 986778"/>
                      <a:gd name="connsiteX2" fmla="*/ 333019 w 333019"/>
                      <a:gd name="connsiteY2" fmla="*/ 747202 h 986778"/>
                      <a:gd name="connsiteX3" fmla="*/ 0 w 333019"/>
                      <a:gd name="connsiteY3" fmla="*/ 986778 h 986778"/>
                      <a:gd name="connsiteX4" fmla="*/ 38563 w 333019"/>
                      <a:gd name="connsiteY4" fmla="*/ 0 h 986778"/>
                      <a:gd name="connsiteX0" fmla="*/ 0 w 294456"/>
                      <a:gd name="connsiteY0" fmla="*/ 0 h 931555"/>
                      <a:gd name="connsiteX1" fmla="*/ 145182 w 294456"/>
                      <a:gd name="connsiteY1" fmla="*/ 142617 h 931555"/>
                      <a:gd name="connsiteX2" fmla="*/ 294456 w 294456"/>
                      <a:gd name="connsiteY2" fmla="*/ 747202 h 931555"/>
                      <a:gd name="connsiteX3" fmla="*/ 166485 w 294456"/>
                      <a:gd name="connsiteY3" fmla="*/ 931555 h 931555"/>
                      <a:gd name="connsiteX4" fmla="*/ 0 w 294456"/>
                      <a:gd name="connsiteY4" fmla="*/ 0 h 931555"/>
                      <a:gd name="connsiteX0" fmla="*/ 24471 w 318927"/>
                      <a:gd name="connsiteY0" fmla="*/ 0 h 931555"/>
                      <a:gd name="connsiteX1" fmla="*/ 169653 w 318927"/>
                      <a:gd name="connsiteY1" fmla="*/ 142617 h 931555"/>
                      <a:gd name="connsiteX2" fmla="*/ 318927 w 318927"/>
                      <a:gd name="connsiteY2" fmla="*/ 747202 h 931555"/>
                      <a:gd name="connsiteX3" fmla="*/ 190956 w 318927"/>
                      <a:gd name="connsiteY3" fmla="*/ 931555 h 931555"/>
                      <a:gd name="connsiteX4" fmla="*/ 24471 w 318927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  <a:gd name="connsiteX0" fmla="*/ 104678 w 399134"/>
                      <a:gd name="connsiteY0" fmla="*/ 0 h 931555"/>
                      <a:gd name="connsiteX1" fmla="*/ 249860 w 399134"/>
                      <a:gd name="connsiteY1" fmla="*/ 142617 h 931555"/>
                      <a:gd name="connsiteX2" fmla="*/ 399134 w 399134"/>
                      <a:gd name="connsiteY2" fmla="*/ 747202 h 931555"/>
                      <a:gd name="connsiteX3" fmla="*/ 271163 w 399134"/>
                      <a:gd name="connsiteY3" fmla="*/ 931555 h 931555"/>
                      <a:gd name="connsiteX4" fmla="*/ 104678 w 399134"/>
                      <a:gd name="connsiteY4" fmla="*/ 0 h 93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134" h="931555">
                        <a:moveTo>
                          <a:pt x="104678" y="0"/>
                        </a:moveTo>
                        <a:cubicBezTo>
                          <a:pt x="153860" y="87916"/>
                          <a:pt x="201466" y="95078"/>
                          <a:pt x="249860" y="142617"/>
                        </a:cubicBezTo>
                        <a:cubicBezTo>
                          <a:pt x="171373" y="408695"/>
                          <a:pt x="276601" y="593317"/>
                          <a:pt x="399134" y="747202"/>
                        </a:cubicBezTo>
                        <a:lnTo>
                          <a:pt x="271163" y="931555"/>
                        </a:lnTo>
                        <a:cubicBezTo>
                          <a:pt x="-68472" y="613676"/>
                          <a:pt x="-45977" y="266656"/>
                          <a:pt x="1046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14"/>
                  <p:cNvSpPr/>
                  <p:nvPr/>
                </p:nvSpPr>
                <p:spPr>
                  <a:xfrm>
                    <a:off x="2841601" y="2469922"/>
                    <a:ext cx="369407" cy="289112"/>
                  </a:xfrm>
                  <a:custGeom>
                    <a:avLst/>
                    <a:gdLst>
                      <a:gd name="connsiteX0" fmla="*/ 0 w 342513"/>
                      <a:gd name="connsiteY0" fmla="*/ 0 h 228600"/>
                      <a:gd name="connsiteX1" fmla="*/ 342513 w 342513"/>
                      <a:gd name="connsiteY1" fmla="*/ 0 h 228600"/>
                      <a:gd name="connsiteX2" fmla="*/ 342513 w 342513"/>
                      <a:gd name="connsiteY2" fmla="*/ 228600 h 228600"/>
                      <a:gd name="connsiteX3" fmla="*/ 0 w 342513"/>
                      <a:gd name="connsiteY3" fmla="*/ 228600 h 228600"/>
                      <a:gd name="connsiteX4" fmla="*/ 0 w 342513"/>
                      <a:gd name="connsiteY4" fmla="*/ 0 h 228600"/>
                      <a:gd name="connsiteX0" fmla="*/ 26894 w 369407"/>
                      <a:gd name="connsiteY0" fmla="*/ 0 h 242047"/>
                      <a:gd name="connsiteX1" fmla="*/ 369407 w 369407"/>
                      <a:gd name="connsiteY1" fmla="*/ 0 h 242047"/>
                      <a:gd name="connsiteX2" fmla="*/ 369407 w 369407"/>
                      <a:gd name="connsiteY2" fmla="*/ 228600 h 242047"/>
                      <a:gd name="connsiteX3" fmla="*/ 0 w 369407"/>
                      <a:gd name="connsiteY3" fmla="*/ 242047 h 242047"/>
                      <a:gd name="connsiteX4" fmla="*/ 26894 w 369407"/>
                      <a:gd name="connsiteY4" fmla="*/ 0 h 242047"/>
                      <a:gd name="connsiteX0" fmla="*/ 26894 w 369407"/>
                      <a:gd name="connsiteY0" fmla="*/ 0 h 255494"/>
                      <a:gd name="connsiteX1" fmla="*/ 369407 w 369407"/>
                      <a:gd name="connsiteY1" fmla="*/ 0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55494"/>
                      <a:gd name="connsiteX1" fmla="*/ 369407 w 369407"/>
                      <a:gd name="connsiteY1" fmla="*/ 67235 h 255494"/>
                      <a:gd name="connsiteX2" fmla="*/ 342513 w 369407"/>
                      <a:gd name="connsiteY2" fmla="*/ 255494 h 255494"/>
                      <a:gd name="connsiteX3" fmla="*/ 0 w 369407"/>
                      <a:gd name="connsiteY3" fmla="*/ 242047 h 255494"/>
                      <a:gd name="connsiteX4" fmla="*/ 26894 w 369407"/>
                      <a:gd name="connsiteY4" fmla="*/ 0 h 255494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  <a:gd name="connsiteX0" fmla="*/ 26894 w 369407"/>
                      <a:gd name="connsiteY0" fmla="*/ 0 h 289112"/>
                      <a:gd name="connsiteX1" fmla="*/ 369407 w 369407"/>
                      <a:gd name="connsiteY1" fmla="*/ 100853 h 289112"/>
                      <a:gd name="connsiteX2" fmla="*/ 342513 w 369407"/>
                      <a:gd name="connsiteY2" fmla="*/ 289112 h 289112"/>
                      <a:gd name="connsiteX3" fmla="*/ 0 w 369407"/>
                      <a:gd name="connsiteY3" fmla="*/ 275665 h 289112"/>
                      <a:gd name="connsiteX4" fmla="*/ 26894 w 369407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07" h="289112">
                        <a:moveTo>
                          <a:pt x="26894" y="0"/>
                        </a:moveTo>
                        <a:cubicBezTo>
                          <a:pt x="154512" y="13448"/>
                          <a:pt x="255236" y="47064"/>
                          <a:pt x="369407" y="100853"/>
                        </a:cubicBezTo>
                        <a:lnTo>
                          <a:pt x="342513" y="289112"/>
                        </a:lnTo>
                        <a:cubicBezTo>
                          <a:pt x="208171" y="257735"/>
                          <a:pt x="107448" y="259977"/>
                          <a:pt x="0" y="275665"/>
                        </a:cubicBezTo>
                        <a:lnTo>
                          <a:pt x="2689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8000">
                        <a:schemeClr val="bg1">
                          <a:lumMod val="95000"/>
                        </a:schemeClr>
                      </a:gs>
                      <a:gs pos="26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15"/>
                  <p:cNvSpPr/>
                  <p:nvPr/>
                </p:nvSpPr>
                <p:spPr>
                  <a:xfrm rot="278579">
                    <a:off x="3484994" y="2613083"/>
                    <a:ext cx="172571" cy="325764"/>
                  </a:xfrm>
                  <a:custGeom>
                    <a:avLst/>
                    <a:gdLst>
                      <a:gd name="connsiteX0" fmla="*/ 0 w 152400"/>
                      <a:gd name="connsiteY0" fmla="*/ 0 h 312317"/>
                      <a:gd name="connsiteX1" fmla="*/ 152400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0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0 h 312317"/>
                      <a:gd name="connsiteX0" fmla="*/ 0 w 152400"/>
                      <a:gd name="connsiteY0" fmla="*/ 20171 h 312317"/>
                      <a:gd name="connsiteX1" fmla="*/ 125506 w 152400"/>
                      <a:gd name="connsiteY1" fmla="*/ 0 h 312317"/>
                      <a:gd name="connsiteX2" fmla="*/ 152400 w 152400"/>
                      <a:gd name="connsiteY2" fmla="*/ 312317 h 312317"/>
                      <a:gd name="connsiteX3" fmla="*/ 0 w 152400"/>
                      <a:gd name="connsiteY3" fmla="*/ 312317 h 312317"/>
                      <a:gd name="connsiteX4" fmla="*/ 0 w 152400"/>
                      <a:gd name="connsiteY4" fmla="*/ 20171 h 312317"/>
                      <a:gd name="connsiteX0" fmla="*/ 0 w 152400"/>
                      <a:gd name="connsiteY0" fmla="*/ 47065 h 339211"/>
                      <a:gd name="connsiteX1" fmla="*/ 112059 w 152400"/>
                      <a:gd name="connsiteY1" fmla="*/ 0 h 339211"/>
                      <a:gd name="connsiteX2" fmla="*/ 152400 w 152400"/>
                      <a:gd name="connsiteY2" fmla="*/ 339211 h 339211"/>
                      <a:gd name="connsiteX3" fmla="*/ 0 w 152400"/>
                      <a:gd name="connsiteY3" fmla="*/ 339211 h 339211"/>
                      <a:gd name="connsiteX4" fmla="*/ 0 w 152400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39211"/>
                      <a:gd name="connsiteX1" fmla="*/ 112059 w 172571"/>
                      <a:gd name="connsiteY1" fmla="*/ 0 h 339211"/>
                      <a:gd name="connsiteX2" fmla="*/ 172571 w 172571"/>
                      <a:gd name="connsiteY2" fmla="*/ 325764 h 339211"/>
                      <a:gd name="connsiteX3" fmla="*/ 0 w 172571"/>
                      <a:gd name="connsiteY3" fmla="*/ 339211 h 339211"/>
                      <a:gd name="connsiteX4" fmla="*/ 0 w 172571"/>
                      <a:gd name="connsiteY4" fmla="*/ 47065 h 339211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  <a:gd name="connsiteX0" fmla="*/ 0 w 172571"/>
                      <a:gd name="connsiteY0" fmla="*/ 47065 h 325764"/>
                      <a:gd name="connsiteX1" fmla="*/ 112059 w 172571"/>
                      <a:gd name="connsiteY1" fmla="*/ 0 h 325764"/>
                      <a:gd name="connsiteX2" fmla="*/ 172571 w 172571"/>
                      <a:gd name="connsiteY2" fmla="*/ 325764 h 325764"/>
                      <a:gd name="connsiteX3" fmla="*/ 20170 w 172571"/>
                      <a:gd name="connsiteY3" fmla="*/ 325764 h 325764"/>
                      <a:gd name="connsiteX4" fmla="*/ 0 w 172571"/>
                      <a:gd name="connsiteY4" fmla="*/ 47065 h 32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571" h="325764">
                        <a:moveTo>
                          <a:pt x="0" y="47065"/>
                        </a:moveTo>
                        <a:lnTo>
                          <a:pt x="112059" y="0"/>
                        </a:lnTo>
                        <a:cubicBezTo>
                          <a:pt x="152401" y="108588"/>
                          <a:pt x="172571" y="203729"/>
                          <a:pt x="172571" y="325764"/>
                        </a:cubicBezTo>
                        <a:lnTo>
                          <a:pt x="20170" y="325764"/>
                        </a:lnTo>
                        <a:cubicBezTo>
                          <a:pt x="47064" y="228382"/>
                          <a:pt x="26894" y="151170"/>
                          <a:pt x="0" y="4706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17"/>
                  <p:cNvSpPr/>
                  <p:nvPr/>
                </p:nvSpPr>
                <p:spPr>
                  <a:xfrm rot="277179">
                    <a:off x="2353057" y="2807879"/>
                    <a:ext cx="1389887" cy="736214"/>
                  </a:xfrm>
                  <a:custGeom>
                    <a:avLst/>
                    <a:gdLst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0 w 1447800"/>
                      <a:gd name="connsiteY3" fmla="*/ 678283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678283"/>
                      <a:gd name="connsiteX1" fmla="*/ 1447800 w 1447800"/>
                      <a:gd name="connsiteY1" fmla="*/ 0 h 678283"/>
                      <a:gd name="connsiteX2" fmla="*/ 1447800 w 1447800"/>
                      <a:gd name="connsiteY2" fmla="*/ 678283 h 678283"/>
                      <a:gd name="connsiteX3" fmla="*/ 53789 w 1447800"/>
                      <a:gd name="connsiteY3" fmla="*/ 389171 h 678283"/>
                      <a:gd name="connsiteX4" fmla="*/ 0 w 1447800"/>
                      <a:gd name="connsiteY4" fmla="*/ 0 h 678283"/>
                      <a:gd name="connsiteX0" fmla="*/ 0 w 1447800"/>
                      <a:gd name="connsiteY0" fmla="*/ 0 h 389171"/>
                      <a:gd name="connsiteX1" fmla="*/ 1447800 w 1447800"/>
                      <a:gd name="connsiteY1" fmla="*/ 0 h 389171"/>
                      <a:gd name="connsiteX2" fmla="*/ 1420905 w 1447800"/>
                      <a:gd name="connsiteY2" fmla="*/ 342107 h 389171"/>
                      <a:gd name="connsiteX3" fmla="*/ 53789 w 1447800"/>
                      <a:gd name="connsiteY3" fmla="*/ 389171 h 389171"/>
                      <a:gd name="connsiteX4" fmla="*/ 0 w 1447800"/>
                      <a:gd name="connsiteY4" fmla="*/ 0 h 389171"/>
                      <a:gd name="connsiteX0" fmla="*/ 0 w 1447800"/>
                      <a:gd name="connsiteY0" fmla="*/ 0 h 422788"/>
                      <a:gd name="connsiteX1" fmla="*/ 1447800 w 1447800"/>
                      <a:gd name="connsiteY1" fmla="*/ 0 h 422788"/>
                      <a:gd name="connsiteX2" fmla="*/ 1420905 w 1447800"/>
                      <a:gd name="connsiteY2" fmla="*/ 342107 h 422788"/>
                      <a:gd name="connsiteX3" fmla="*/ 53789 w 1447800"/>
                      <a:gd name="connsiteY3" fmla="*/ 422788 h 422788"/>
                      <a:gd name="connsiteX4" fmla="*/ 0 w 1447800"/>
                      <a:gd name="connsiteY4" fmla="*/ 0 h 422788"/>
                      <a:gd name="connsiteX0" fmla="*/ 0 w 1447800"/>
                      <a:gd name="connsiteY0" fmla="*/ 0 h 615112"/>
                      <a:gd name="connsiteX1" fmla="*/ 1447800 w 1447800"/>
                      <a:gd name="connsiteY1" fmla="*/ 0 h 615112"/>
                      <a:gd name="connsiteX2" fmla="*/ 1420905 w 1447800"/>
                      <a:gd name="connsiteY2" fmla="*/ 342107 h 615112"/>
                      <a:gd name="connsiteX3" fmla="*/ 53789 w 1447800"/>
                      <a:gd name="connsiteY3" fmla="*/ 422788 h 615112"/>
                      <a:gd name="connsiteX4" fmla="*/ 0 w 1447800"/>
                      <a:gd name="connsiteY4" fmla="*/ 0 h 615112"/>
                      <a:gd name="connsiteX0" fmla="*/ 0 w 1447800"/>
                      <a:gd name="connsiteY0" fmla="*/ 0 h 685888"/>
                      <a:gd name="connsiteX1" fmla="*/ 1447800 w 1447800"/>
                      <a:gd name="connsiteY1" fmla="*/ 0 h 685888"/>
                      <a:gd name="connsiteX2" fmla="*/ 1420905 w 1447800"/>
                      <a:gd name="connsiteY2" fmla="*/ 342107 h 685888"/>
                      <a:gd name="connsiteX3" fmla="*/ 53789 w 1447800"/>
                      <a:gd name="connsiteY3" fmla="*/ 422788 h 685888"/>
                      <a:gd name="connsiteX4" fmla="*/ 0 w 1447800"/>
                      <a:gd name="connsiteY4" fmla="*/ 0 h 685888"/>
                      <a:gd name="connsiteX0" fmla="*/ 0 w 1447800"/>
                      <a:gd name="connsiteY0" fmla="*/ 0 h 703246"/>
                      <a:gd name="connsiteX1" fmla="*/ 1447800 w 1447800"/>
                      <a:gd name="connsiteY1" fmla="*/ 0 h 703246"/>
                      <a:gd name="connsiteX2" fmla="*/ 1420905 w 1447800"/>
                      <a:gd name="connsiteY2" fmla="*/ 342107 h 703246"/>
                      <a:gd name="connsiteX3" fmla="*/ 53789 w 1447800"/>
                      <a:gd name="connsiteY3" fmla="*/ 422788 h 703246"/>
                      <a:gd name="connsiteX4" fmla="*/ 0 w 1447800"/>
                      <a:gd name="connsiteY4" fmla="*/ 0 h 703246"/>
                      <a:gd name="connsiteX0" fmla="*/ 0 w 1447800"/>
                      <a:gd name="connsiteY0" fmla="*/ 0 h 699377"/>
                      <a:gd name="connsiteX1" fmla="*/ 1447800 w 1447800"/>
                      <a:gd name="connsiteY1" fmla="*/ 0 h 699377"/>
                      <a:gd name="connsiteX2" fmla="*/ 1420905 w 1447800"/>
                      <a:gd name="connsiteY2" fmla="*/ 342107 h 699377"/>
                      <a:gd name="connsiteX3" fmla="*/ 53789 w 1447800"/>
                      <a:gd name="connsiteY3" fmla="*/ 422788 h 699377"/>
                      <a:gd name="connsiteX4" fmla="*/ 0 w 1447800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0 w 1420905"/>
                      <a:gd name="connsiteY0" fmla="*/ 0 h 699377"/>
                      <a:gd name="connsiteX1" fmla="*/ 1373841 w 1420905"/>
                      <a:gd name="connsiteY1" fmla="*/ 26894 h 699377"/>
                      <a:gd name="connsiteX2" fmla="*/ 1420905 w 1420905"/>
                      <a:gd name="connsiteY2" fmla="*/ 342107 h 699377"/>
                      <a:gd name="connsiteX3" fmla="*/ 53789 w 1420905"/>
                      <a:gd name="connsiteY3" fmla="*/ 422788 h 699377"/>
                      <a:gd name="connsiteX4" fmla="*/ 0 w 1420905"/>
                      <a:gd name="connsiteY4" fmla="*/ 0 h 699377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7116"/>
                      <a:gd name="connsiteY0" fmla="*/ 53788 h 672483"/>
                      <a:gd name="connsiteX1" fmla="*/ 1320052 w 1367116"/>
                      <a:gd name="connsiteY1" fmla="*/ 0 h 672483"/>
                      <a:gd name="connsiteX2" fmla="*/ 1367116 w 1367116"/>
                      <a:gd name="connsiteY2" fmla="*/ 315213 h 672483"/>
                      <a:gd name="connsiteX3" fmla="*/ 0 w 1367116"/>
                      <a:gd name="connsiteY3" fmla="*/ 395894 h 672483"/>
                      <a:gd name="connsiteX4" fmla="*/ 295835 w 1367116"/>
                      <a:gd name="connsiteY4" fmla="*/ 53788 h 672483"/>
                      <a:gd name="connsiteX0" fmla="*/ 295835 w 1369081"/>
                      <a:gd name="connsiteY0" fmla="*/ 597 h 619292"/>
                      <a:gd name="connsiteX1" fmla="*/ 1367116 w 1369081"/>
                      <a:gd name="connsiteY1" fmla="*/ 262022 h 619292"/>
                      <a:gd name="connsiteX2" fmla="*/ 0 w 1369081"/>
                      <a:gd name="connsiteY2" fmla="*/ 342703 h 619292"/>
                      <a:gd name="connsiteX3" fmla="*/ 295835 w 1369081"/>
                      <a:gd name="connsiteY3" fmla="*/ 597 h 619292"/>
                      <a:gd name="connsiteX0" fmla="*/ 295835 w 1368181"/>
                      <a:gd name="connsiteY0" fmla="*/ 95304 h 713999"/>
                      <a:gd name="connsiteX1" fmla="*/ 1367116 w 1368181"/>
                      <a:gd name="connsiteY1" fmla="*/ 356729 h 713999"/>
                      <a:gd name="connsiteX2" fmla="*/ 0 w 1368181"/>
                      <a:gd name="connsiteY2" fmla="*/ 437410 h 713999"/>
                      <a:gd name="connsiteX3" fmla="*/ 295835 w 1368181"/>
                      <a:gd name="connsiteY3" fmla="*/ 95304 h 713999"/>
                      <a:gd name="connsiteX0" fmla="*/ 295835 w 1368136"/>
                      <a:gd name="connsiteY0" fmla="*/ 112549 h 731244"/>
                      <a:gd name="connsiteX1" fmla="*/ 1367116 w 1368136"/>
                      <a:gd name="connsiteY1" fmla="*/ 373974 h 731244"/>
                      <a:gd name="connsiteX2" fmla="*/ 0 w 1368136"/>
                      <a:gd name="connsiteY2" fmla="*/ 454655 h 731244"/>
                      <a:gd name="connsiteX3" fmla="*/ 295835 w 1368136"/>
                      <a:gd name="connsiteY3" fmla="*/ 112549 h 731244"/>
                      <a:gd name="connsiteX0" fmla="*/ 295835 w 1368108"/>
                      <a:gd name="connsiteY0" fmla="*/ 117599 h 736294"/>
                      <a:gd name="connsiteX1" fmla="*/ 1367116 w 1368108"/>
                      <a:gd name="connsiteY1" fmla="*/ 379024 h 736294"/>
                      <a:gd name="connsiteX2" fmla="*/ 0 w 1368108"/>
                      <a:gd name="connsiteY2" fmla="*/ 459705 h 736294"/>
                      <a:gd name="connsiteX3" fmla="*/ 295835 w 1368108"/>
                      <a:gd name="connsiteY3" fmla="*/ 117599 h 736294"/>
                      <a:gd name="connsiteX0" fmla="*/ 0 w 1367116"/>
                      <a:gd name="connsiteY0" fmla="*/ 80681 h 357270"/>
                      <a:gd name="connsiteX1" fmla="*/ 1367116 w 1367116"/>
                      <a:gd name="connsiteY1" fmla="*/ 0 h 357270"/>
                      <a:gd name="connsiteX2" fmla="*/ 0 w 1367116"/>
                      <a:gd name="connsiteY2" fmla="*/ 80681 h 357270"/>
                      <a:gd name="connsiteX0" fmla="*/ 0 w 1367116"/>
                      <a:gd name="connsiteY0" fmla="*/ 284842 h 561431"/>
                      <a:gd name="connsiteX1" fmla="*/ 1367116 w 1367116"/>
                      <a:gd name="connsiteY1" fmla="*/ 204161 h 561431"/>
                      <a:gd name="connsiteX2" fmla="*/ 0 w 1367116"/>
                      <a:gd name="connsiteY2" fmla="*/ 284842 h 561431"/>
                      <a:gd name="connsiteX0" fmla="*/ 0 w 1393556"/>
                      <a:gd name="connsiteY0" fmla="*/ 464463 h 741052"/>
                      <a:gd name="connsiteX1" fmla="*/ 1367116 w 1393556"/>
                      <a:gd name="connsiteY1" fmla="*/ 383782 h 741052"/>
                      <a:gd name="connsiteX2" fmla="*/ 0 w 1393556"/>
                      <a:gd name="connsiteY2" fmla="*/ 464463 h 741052"/>
                      <a:gd name="connsiteX0" fmla="*/ 0 w 1389887"/>
                      <a:gd name="connsiteY0" fmla="*/ 459625 h 736214"/>
                      <a:gd name="connsiteX1" fmla="*/ 1367116 w 1389887"/>
                      <a:gd name="connsiteY1" fmla="*/ 378944 h 736214"/>
                      <a:gd name="connsiteX2" fmla="*/ 0 w 1389887"/>
                      <a:gd name="connsiteY2" fmla="*/ 459625 h 7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9887" h="736214">
                        <a:moveTo>
                          <a:pt x="0" y="459625"/>
                        </a:moveTo>
                        <a:cubicBezTo>
                          <a:pt x="99358" y="-132045"/>
                          <a:pt x="1590487" y="-145492"/>
                          <a:pt x="1367116" y="378944"/>
                        </a:cubicBezTo>
                        <a:cubicBezTo>
                          <a:pt x="1126564" y="681502"/>
                          <a:pt x="563282" y="963891"/>
                          <a:pt x="0" y="459625"/>
                        </a:cubicBezTo>
                        <a:close/>
                      </a:path>
                    </a:pathLst>
                  </a:custGeom>
                  <a:gradFill>
                    <a:gsLst>
                      <a:gs pos="98000">
                        <a:schemeClr val="bg1">
                          <a:lumMod val="75000"/>
                          <a:alpha val="63000"/>
                        </a:schemeClr>
                      </a:gs>
                      <a:gs pos="0">
                        <a:schemeClr val="bg1">
                          <a:lumMod val="85000"/>
                          <a:alpha val="4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8" name="Oval 87"/>
            <p:cNvSpPr/>
            <p:nvPr/>
          </p:nvSpPr>
          <p:spPr>
            <a:xfrm>
              <a:off x="5791200" y="2743200"/>
              <a:ext cx="644035" cy="840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791200" y="2819400"/>
              <a:ext cx="556212" cy="68002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90" name="Rectangle 15"/>
            <p:cNvSpPr/>
            <p:nvPr/>
          </p:nvSpPr>
          <p:spPr>
            <a:xfrm rot="278579" flipH="1">
              <a:off x="6302438" y="3044012"/>
              <a:ext cx="89893" cy="212899"/>
            </a:xfrm>
            <a:custGeom>
              <a:avLst/>
              <a:gdLst>
                <a:gd name="connsiteX0" fmla="*/ 0 w 152400"/>
                <a:gd name="connsiteY0" fmla="*/ 0 h 312317"/>
                <a:gd name="connsiteX1" fmla="*/ 152400 w 152400"/>
                <a:gd name="connsiteY1" fmla="*/ 0 h 312317"/>
                <a:gd name="connsiteX2" fmla="*/ 152400 w 152400"/>
                <a:gd name="connsiteY2" fmla="*/ 312317 h 312317"/>
                <a:gd name="connsiteX3" fmla="*/ 0 w 152400"/>
                <a:gd name="connsiteY3" fmla="*/ 312317 h 312317"/>
                <a:gd name="connsiteX4" fmla="*/ 0 w 152400"/>
                <a:gd name="connsiteY4" fmla="*/ 0 h 312317"/>
                <a:gd name="connsiteX0" fmla="*/ 0 w 152400"/>
                <a:gd name="connsiteY0" fmla="*/ 0 h 312317"/>
                <a:gd name="connsiteX1" fmla="*/ 125506 w 152400"/>
                <a:gd name="connsiteY1" fmla="*/ 0 h 312317"/>
                <a:gd name="connsiteX2" fmla="*/ 152400 w 152400"/>
                <a:gd name="connsiteY2" fmla="*/ 312317 h 312317"/>
                <a:gd name="connsiteX3" fmla="*/ 0 w 152400"/>
                <a:gd name="connsiteY3" fmla="*/ 312317 h 312317"/>
                <a:gd name="connsiteX4" fmla="*/ 0 w 152400"/>
                <a:gd name="connsiteY4" fmla="*/ 0 h 312317"/>
                <a:gd name="connsiteX0" fmla="*/ 0 w 152400"/>
                <a:gd name="connsiteY0" fmla="*/ 20171 h 312317"/>
                <a:gd name="connsiteX1" fmla="*/ 125506 w 152400"/>
                <a:gd name="connsiteY1" fmla="*/ 0 h 312317"/>
                <a:gd name="connsiteX2" fmla="*/ 152400 w 152400"/>
                <a:gd name="connsiteY2" fmla="*/ 312317 h 312317"/>
                <a:gd name="connsiteX3" fmla="*/ 0 w 152400"/>
                <a:gd name="connsiteY3" fmla="*/ 312317 h 312317"/>
                <a:gd name="connsiteX4" fmla="*/ 0 w 152400"/>
                <a:gd name="connsiteY4" fmla="*/ 20171 h 312317"/>
                <a:gd name="connsiteX0" fmla="*/ 0 w 152400"/>
                <a:gd name="connsiteY0" fmla="*/ 47065 h 339211"/>
                <a:gd name="connsiteX1" fmla="*/ 112059 w 152400"/>
                <a:gd name="connsiteY1" fmla="*/ 0 h 339211"/>
                <a:gd name="connsiteX2" fmla="*/ 152400 w 152400"/>
                <a:gd name="connsiteY2" fmla="*/ 339211 h 339211"/>
                <a:gd name="connsiteX3" fmla="*/ 0 w 152400"/>
                <a:gd name="connsiteY3" fmla="*/ 339211 h 339211"/>
                <a:gd name="connsiteX4" fmla="*/ 0 w 152400"/>
                <a:gd name="connsiteY4" fmla="*/ 47065 h 339211"/>
                <a:gd name="connsiteX0" fmla="*/ 0 w 172571"/>
                <a:gd name="connsiteY0" fmla="*/ 47065 h 339211"/>
                <a:gd name="connsiteX1" fmla="*/ 112059 w 172571"/>
                <a:gd name="connsiteY1" fmla="*/ 0 h 339211"/>
                <a:gd name="connsiteX2" fmla="*/ 172571 w 172571"/>
                <a:gd name="connsiteY2" fmla="*/ 325764 h 339211"/>
                <a:gd name="connsiteX3" fmla="*/ 0 w 172571"/>
                <a:gd name="connsiteY3" fmla="*/ 339211 h 339211"/>
                <a:gd name="connsiteX4" fmla="*/ 0 w 172571"/>
                <a:gd name="connsiteY4" fmla="*/ 47065 h 339211"/>
                <a:gd name="connsiteX0" fmla="*/ 0 w 172571"/>
                <a:gd name="connsiteY0" fmla="*/ 47065 h 339211"/>
                <a:gd name="connsiteX1" fmla="*/ 112059 w 172571"/>
                <a:gd name="connsiteY1" fmla="*/ 0 h 339211"/>
                <a:gd name="connsiteX2" fmla="*/ 172571 w 172571"/>
                <a:gd name="connsiteY2" fmla="*/ 325764 h 339211"/>
                <a:gd name="connsiteX3" fmla="*/ 0 w 172571"/>
                <a:gd name="connsiteY3" fmla="*/ 339211 h 339211"/>
                <a:gd name="connsiteX4" fmla="*/ 0 w 172571"/>
                <a:gd name="connsiteY4" fmla="*/ 47065 h 339211"/>
                <a:gd name="connsiteX0" fmla="*/ 0 w 172571"/>
                <a:gd name="connsiteY0" fmla="*/ 47065 h 339211"/>
                <a:gd name="connsiteX1" fmla="*/ 112059 w 172571"/>
                <a:gd name="connsiteY1" fmla="*/ 0 h 339211"/>
                <a:gd name="connsiteX2" fmla="*/ 172571 w 172571"/>
                <a:gd name="connsiteY2" fmla="*/ 325764 h 339211"/>
                <a:gd name="connsiteX3" fmla="*/ 0 w 172571"/>
                <a:gd name="connsiteY3" fmla="*/ 339211 h 339211"/>
                <a:gd name="connsiteX4" fmla="*/ 0 w 172571"/>
                <a:gd name="connsiteY4" fmla="*/ 47065 h 339211"/>
                <a:gd name="connsiteX0" fmla="*/ 0 w 172571"/>
                <a:gd name="connsiteY0" fmla="*/ 47065 h 339211"/>
                <a:gd name="connsiteX1" fmla="*/ 112059 w 172571"/>
                <a:gd name="connsiteY1" fmla="*/ 0 h 339211"/>
                <a:gd name="connsiteX2" fmla="*/ 172571 w 172571"/>
                <a:gd name="connsiteY2" fmla="*/ 325764 h 339211"/>
                <a:gd name="connsiteX3" fmla="*/ 0 w 172571"/>
                <a:gd name="connsiteY3" fmla="*/ 339211 h 339211"/>
                <a:gd name="connsiteX4" fmla="*/ 0 w 172571"/>
                <a:gd name="connsiteY4" fmla="*/ 47065 h 339211"/>
                <a:gd name="connsiteX0" fmla="*/ 0 w 172571"/>
                <a:gd name="connsiteY0" fmla="*/ 47065 h 325764"/>
                <a:gd name="connsiteX1" fmla="*/ 112059 w 172571"/>
                <a:gd name="connsiteY1" fmla="*/ 0 h 325764"/>
                <a:gd name="connsiteX2" fmla="*/ 172571 w 172571"/>
                <a:gd name="connsiteY2" fmla="*/ 325764 h 325764"/>
                <a:gd name="connsiteX3" fmla="*/ 20170 w 172571"/>
                <a:gd name="connsiteY3" fmla="*/ 325764 h 325764"/>
                <a:gd name="connsiteX4" fmla="*/ 0 w 172571"/>
                <a:gd name="connsiteY4" fmla="*/ 47065 h 325764"/>
                <a:gd name="connsiteX0" fmla="*/ 0 w 172571"/>
                <a:gd name="connsiteY0" fmla="*/ 47065 h 325764"/>
                <a:gd name="connsiteX1" fmla="*/ 112059 w 172571"/>
                <a:gd name="connsiteY1" fmla="*/ 0 h 325764"/>
                <a:gd name="connsiteX2" fmla="*/ 172571 w 172571"/>
                <a:gd name="connsiteY2" fmla="*/ 325764 h 325764"/>
                <a:gd name="connsiteX3" fmla="*/ 20170 w 172571"/>
                <a:gd name="connsiteY3" fmla="*/ 325764 h 325764"/>
                <a:gd name="connsiteX4" fmla="*/ 0 w 172571"/>
                <a:gd name="connsiteY4" fmla="*/ 47065 h 32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71" h="325764">
                  <a:moveTo>
                    <a:pt x="0" y="47065"/>
                  </a:moveTo>
                  <a:lnTo>
                    <a:pt x="112059" y="0"/>
                  </a:lnTo>
                  <a:cubicBezTo>
                    <a:pt x="152401" y="108588"/>
                    <a:pt x="172571" y="203729"/>
                    <a:pt x="172571" y="325764"/>
                  </a:cubicBezTo>
                  <a:lnTo>
                    <a:pt x="20170" y="325764"/>
                  </a:lnTo>
                  <a:cubicBezTo>
                    <a:pt x="47064" y="228382"/>
                    <a:pt x="26894" y="151170"/>
                    <a:pt x="0" y="47065"/>
                  </a:cubicBezTo>
                  <a:close/>
                </a:path>
              </a:pathLst>
            </a:custGeom>
            <a:solidFill>
              <a:srgbClr val="FFE5E5">
                <a:alpha val="9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17"/>
            <p:cNvSpPr/>
            <p:nvPr/>
          </p:nvSpPr>
          <p:spPr>
            <a:xfrm rot="277179">
              <a:off x="5846236" y="3177169"/>
              <a:ext cx="533963" cy="386479"/>
            </a:xfrm>
            <a:custGeom>
              <a:avLst/>
              <a:gdLst>
                <a:gd name="connsiteX0" fmla="*/ 0 w 1447800"/>
                <a:gd name="connsiteY0" fmla="*/ 0 h 678283"/>
                <a:gd name="connsiteX1" fmla="*/ 1447800 w 1447800"/>
                <a:gd name="connsiteY1" fmla="*/ 0 h 678283"/>
                <a:gd name="connsiteX2" fmla="*/ 1447800 w 1447800"/>
                <a:gd name="connsiteY2" fmla="*/ 678283 h 678283"/>
                <a:gd name="connsiteX3" fmla="*/ 0 w 1447800"/>
                <a:gd name="connsiteY3" fmla="*/ 678283 h 678283"/>
                <a:gd name="connsiteX4" fmla="*/ 0 w 1447800"/>
                <a:gd name="connsiteY4" fmla="*/ 0 h 678283"/>
                <a:gd name="connsiteX0" fmla="*/ 0 w 1447800"/>
                <a:gd name="connsiteY0" fmla="*/ 0 h 678283"/>
                <a:gd name="connsiteX1" fmla="*/ 1447800 w 1447800"/>
                <a:gd name="connsiteY1" fmla="*/ 0 h 678283"/>
                <a:gd name="connsiteX2" fmla="*/ 1447800 w 1447800"/>
                <a:gd name="connsiteY2" fmla="*/ 678283 h 678283"/>
                <a:gd name="connsiteX3" fmla="*/ 53789 w 1447800"/>
                <a:gd name="connsiteY3" fmla="*/ 389171 h 678283"/>
                <a:gd name="connsiteX4" fmla="*/ 0 w 1447800"/>
                <a:gd name="connsiteY4" fmla="*/ 0 h 678283"/>
                <a:gd name="connsiteX0" fmla="*/ 0 w 1447800"/>
                <a:gd name="connsiteY0" fmla="*/ 0 h 389171"/>
                <a:gd name="connsiteX1" fmla="*/ 1447800 w 1447800"/>
                <a:gd name="connsiteY1" fmla="*/ 0 h 389171"/>
                <a:gd name="connsiteX2" fmla="*/ 1420905 w 1447800"/>
                <a:gd name="connsiteY2" fmla="*/ 342107 h 389171"/>
                <a:gd name="connsiteX3" fmla="*/ 53789 w 1447800"/>
                <a:gd name="connsiteY3" fmla="*/ 389171 h 389171"/>
                <a:gd name="connsiteX4" fmla="*/ 0 w 1447800"/>
                <a:gd name="connsiteY4" fmla="*/ 0 h 389171"/>
                <a:gd name="connsiteX0" fmla="*/ 0 w 1447800"/>
                <a:gd name="connsiteY0" fmla="*/ 0 h 422788"/>
                <a:gd name="connsiteX1" fmla="*/ 1447800 w 1447800"/>
                <a:gd name="connsiteY1" fmla="*/ 0 h 422788"/>
                <a:gd name="connsiteX2" fmla="*/ 1420905 w 1447800"/>
                <a:gd name="connsiteY2" fmla="*/ 342107 h 422788"/>
                <a:gd name="connsiteX3" fmla="*/ 53789 w 1447800"/>
                <a:gd name="connsiteY3" fmla="*/ 422788 h 422788"/>
                <a:gd name="connsiteX4" fmla="*/ 0 w 1447800"/>
                <a:gd name="connsiteY4" fmla="*/ 0 h 422788"/>
                <a:gd name="connsiteX0" fmla="*/ 0 w 1447800"/>
                <a:gd name="connsiteY0" fmla="*/ 0 h 615112"/>
                <a:gd name="connsiteX1" fmla="*/ 1447800 w 1447800"/>
                <a:gd name="connsiteY1" fmla="*/ 0 h 615112"/>
                <a:gd name="connsiteX2" fmla="*/ 1420905 w 1447800"/>
                <a:gd name="connsiteY2" fmla="*/ 342107 h 615112"/>
                <a:gd name="connsiteX3" fmla="*/ 53789 w 1447800"/>
                <a:gd name="connsiteY3" fmla="*/ 422788 h 615112"/>
                <a:gd name="connsiteX4" fmla="*/ 0 w 1447800"/>
                <a:gd name="connsiteY4" fmla="*/ 0 h 615112"/>
                <a:gd name="connsiteX0" fmla="*/ 0 w 1447800"/>
                <a:gd name="connsiteY0" fmla="*/ 0 h 685888"/>
                <a:gd name="connsiteX1" fmla="*/ 1447800 w 1447800"/>
                <a:gd name="connsiteY1" fmla="*/ 0 h 685888"/>
                <a:gd name="connsiteX2" fmla="*/ 1420905 w 1447800"/>
                <a:gd name="connsiteY2" fmla="*/ 342107 h 685888"/>
                <a:gd name="connsiteX3" fmla="*/ 53789 w 1447800"/>
                <a:gd name="connsiteY3" fmla="*/ 422788 h 685888"/>
                <a:gd name="connsiteX4" fmla="*/ 0 w 1447800"/>
                <a:gd name="connsiteY4" fmla="*/ 0 h 685888"/>
                <a:gd name="connsiteX0" fmla="*/ 0 w 1447800"/>
                <a:gd name="connsiteY0" fmla="*/ 0 h 703246"/>
                <a:gd name="connsiteX1" fmla="*/ 1447800 w 1447800"/>
                <a:gd name="connsiteY1" fmla="*/ 0 h 703246"/>
                <a:gd name="connsiteX2" fmla="*/ 1420905 w 1447800"/>
                <a:gd name="connsiteY2" fmla="*/ 342107 h 703246"/>
                <a:gd name="connsiteX3" fmla="*/ 53789 w 1447800"/>
                <a:gd name="connsiteY3" fmla="*/ 422788 h 703246"/>
                <a:gd name="connsiteX4" fmla="*/ 0 w 1447800"/>
                <a:gd name="connsiteY4" fmla="*/ 0 h 703246"/>
                <a:gd name="connsiteX0" fmla="*/ 0 w 1447800"/>
                <a:gd name="connsiteY0" fmla="*/ 0 h 699377"/>
                <a:gd name="connsiteX1" fmla="*/ 1447800 w 1447800"/>
                <a:gd name="connsiteY1" fmla="*/ 0 h 699377"/>
                <a:gd name="connsiteX2" fmla="*/ 1420905 w 1447800"/>
                <a:gd name="connsiteY2" fmla="*/ 342107 h 699377"/>
                <a:gd name="connsiteX3" fmla="*/ 53789 w 1447800"/>
                <a:gd name="connsiteY3" fmla="*/ 422788 h 699377"/>
                <a:gd name="connsiteX4" fmla="*/ 0 w 1447800"/>
                <a:gd name="connsiteY4" fmla="*/ 0 h 699377"/>
                <a:gd name="connsiteX0" fmla="*/ 0 w 1420905"/>
                <a:gd name="connsiteY0" fmla="*/ 0 h 699377"/>
                <a:gd name="connsiteX1" fmla="*/ 1373841 w 1420905"/>
                <a:gd name="connsiteY1" fmla="*/ 26894 h 699377"/>
                <a:gd name="connsiteX2" fmla="*/ 1420905 w 1420905"/>
                <a:gd name="connsiteY2" fmla="*/ 342107 h 699377"/>
                <a:gd name="connsiteX3" fmla="*/ 53789 w 1420905"/>
                <a:gd name="connsiteY3" fmla="*/ 422788 h 699377"/>
                <a:gd name="connsiteX4" fmla="*/ 0 w 1420905"/>
                <a:gd name="connsiteY4" fmla="*/ 0 h 699377"/>
                <a:gd name="connsiteX0" fmla="*/ 0 w 1420905"/>
                <a:gd name="connsiteY0" fmla="*/ 0 h 699377"/>
                <a:gd name="connsiteX1" fmla="*/ 1373841 w 1420905"/>
                <a:gd name="connsiteY1" fmla="*/ 26894 h 699377"/>
                <a:gd name="connsiteX2" fmla="*/ 1420905 w 1420905"/>
                <a:gd name="connsiteY2" fmla="*/ 342107 h 699377"/>
                <a:gd name="connsiteX3" fmla="*/ 53789 w 1420905"/>
                <a:gd name="connsiteY3" fmla="*/ 422788 h 699377"/>
                <a:gd name="connsiteX4" fmla="*/ 0 w 1420905"/>
                <a:gd name="connsiteY4" fmla="*/ 0 h 699377"/>
                <a:gd name="connsiteX0" fmla="*/ 295835 w 1367116"/>
                <a:gd name="connsiteY0" fmla="*/ 53788 h 672483"/>
                <a:gd name="connsiteX1" fmla="*/ 1320052 w 1367116"/>
                <a:gd name="connsiteY1" fmla="*/ 0 h 672483"/>
                <a:gd name="connsiteX2" fmla="*/ 1367116 w 1367116"/>
                <a:gd name="connsiteY2" fmla="*/ 315213 h 672483"/>
                <a:gd name="connsiteX3" fmla="*/ 0 w 1367116"/>
                <a:gd name="connsiteY3" fmla="*/ 395894 h 672483"/>
                <a:gd name="connsiteX4" fmla="*/ 295835 w 1367116"/>
                <a:gd name="connsiteY4" fmla="*/ 53788 h 672483"/>
                <a:gd name="connsiteX0" fmla="*/ 295835 w 1367116"/>
                <a:gd name="connsiteY0" fmla="*/ 53788 h 672483"/>
                <a:gd name="connsiteX1" fmla="*/ 1320052 w 1367116"/>
                <a:gd name="connsiteY1" fmla="*/ 0 h 672483"/>
                <a:gd name="connsiteX2" fmla="*/ 1367116 w 1367116"/>
                <a:gd name="connsiteY2" fmla="*/ 315213 h 672483"/>
                <a:gd name="connsiteX3" fmla="*/ 0 w 1367116"/>
                <a:gd name="connsiteY3" fmla="*/ 395894 h 672483"/>
                <a:gd name="connsiteX4" fmla="*/ 295835 w 1367116"/>
                <a:gd name="connsiteY4" fmla="*/ 53788 h 672483"/>
                <a:gd name="connsiteX0" fmla="*/ 295835 w 1367116"/>
                <a:gd name="connsiteY0" fmla="*/ 53788 h 672483"/>
                <a:gd name="connsiteX1" fmla="*/ 1320052 w 1367116"/>
                <a:gd name="connsiteY1" fmla="*/ 0 h 672483"/>
                <a:gd name="connsiteX2" fmla="*/ 1367116 w 1367116"/>
                <a:gd name="connsiteY2" fmla="*/ 315213 h 672483"/>
                <a:gd name="connsiteX3" fmla="*/ 0 w 1367116"/>
                <a:gd name="connsiteY3" fmla="*/ 395894 h 672483"/>
                <a:gd name="connsiteX4" fmla="*/ 295835 w 1367116"/>
                <a:gd name="connsiteY4" fmla="*/ 53788 h 672483"/>
                <a:gd name="connsiteX0" fmla="*/ 295835 w 1367116"/>
                <a:gd name="connsiteY0" fmla="*/ 53788 h 672483"/>
                <a:gd name="connsiteX1" fmla="*/ 1320052 w 1367116"/>
                <a:gd name="connsiteY1" fmla="*/ 0 h 672483"/>
                <a:gd name="connsiteX2" fmla="*/ 1367116 w 1367116"/>
                <a:gd name="connsiteY2" fmla="*/ 315213 h 672483"/>
                <a:gd name="connsiteX3" fmla="*/ 0 w 1367116"/>
                <a:gd name="connsiteY3" fmla="*/ 395894 h 672483"/>
                <a:gd name="connsiteX4" fmla="*/ 295835 w 1367116"/>
                <a:gd name="connsiteY4" fmla="*/ 53788 h 672483"/>
                <a:gd name="connsiteX0" fmla="*/ 295835 w 1369081"/>
                <a:gd name="connsiteY0" fmla="*/ 597 h 619292"/>
                <a:gd name="connsiteX1" fmla="*/ 1367116 w 1369081"/>
                <a:gd name="connsiteY1" fmla="*/ 262022 h 619292"/>
                <a:gd name="connsiteX2" fmla="*/ 0 w 1369081"/>
                <a:gd name="connsiteY2" fmla="*/ 342703 h 619292"/>
                <a:gd name="connsiteX3" fmla="*/ 295835 w 1369081"/>
                <a:gd name="connsiteY3" fmla="*/ 597 h 619292"/>
                <a:gd name="connsiteX0" fmla="*/ 295835 w 1368181"/>
                <a:gd name="connsiteY0" fmla="*/ 95304 h 713999"/>
                <a:gd name="connsiteX1" fmla="*/ 1367116 w 1368181"/>
                <a:gd name="connsiteY1" fmla="*/ 356729 h 713999"/>
                <a:gd name="connsiteX2" fmla="*/ 0 w 1368181"/>
                <a:gd name="connsiteY2" fmla="*/ 437410 h 713999"/>
                <a:gd name="connsiteX3" fmla="*/ 295835 w 1368181"/>
                <a:gd name="connsiteY3" fmla="*/ 95304 h 713999"/>
                <a:gd name="connsiteX0" fmla="*/ 295835 w 1368136"/>
                <a:gd name="connsiteY0" fmla="*/ 112549 h 731244"/>
                <a:gd name="connsiteX1" fmla="*/ 1367116 w 1368136"/>
                <a:gd name="connsiteY1" fmla="*/ 373974 h 731244"/>
                <a:gd name="connsiteX2" fmla="*/ 0 w 1368136"/>
                <a:gd name="connsiteY2" fmla="*/ 454655 h 731244"/>
                <a:gd name="connsiteX3" fmla="*/ 295835 w 1368136"/>
                <a:gd name="connsiteY3" fmla="*/ 112549 h 731244"/>
                <a:gd name="connsiteX0" fmla="*/ 295835 w 1368108"/>
                <a:gd name="connsiteY0" fmla="*/ 117599 h 736294"/>
                <a:gd name="connsiteX1" fmla="*/ 1367116 w 1368108"/>
                <a:gd name="connsiteY1" fmla="*/ 379024 h 736294"/>
                <a:gd name="connsiteX2" fmla="*/ 0 w 1368108"/>
                <a:gd name="connsiteY2" fmla="*/ 459705 h 736294"/>
                <a:gd name="connsiteX3" fmla="*/ 295835 w 1368108"/>
                <a:gd name="connsiteY3" fmla="*/ 117599 h 736294"/>
                <a:gd name="connsiteX0" fmla="*/ 0 w 1367116"/>
                <a:gd name="connsiteY0" fmla="*/ 80681 h 357270"/>
                <a:gd name="connsiteX1" fmla="*/ 1367116 w 1367116"/>
                <a:gd name="connsiteY1" fmla="*/ 0 h 357270"/>
                <a:gd name="connsiteX2" fmla="*/ 0 w 1367116"/>
                <a:gd name="connsiteY2" fmla="*/ 80681 h 357270"/>
                <a:gd name="connsiteX0" fmla="*/ 0 w 1367116"/>
                <a:gd name="connsiteY0" fmla="*/ 284842 h 561431"/>
                <a:gd name="connsiteX1" fmla="*/ 1367116 w 1367116"/>
                <a:gd name="connsiteY1" fmla="*/ 204161 h 561431"/>
                <a:gd name="connsiteX2" fmla="*/ 0 w 1367116"/>
                <a:gd name="connsiteY2" fmla="*/ 284842 h 561431"/>
                <a:gd name="connsiteX0" fmla="*/ 0 w 1393556"/>
                <a:gd name="connsiteY0" fmla="*/ 464463 h 741052"/>
                <a:gd name="connsiteX1" fmla="*/ 1367116 w 1393556"/>
                <a:gd name="connsiteY1" fmla="*/ 383782 h 741052"/>
                <a:gd name="connsiteX2" fmla="*/ 0 w 1393556"/>
                <a:gd name="connsiteY2" fmla="*/ 464463 h 741052"/>
                <a:gd name="connsiteX0" fmla="*/ 0 w 1389887"/>
                <a:gd name="connsiteY0" fmla="*/ 459625 h 736214"/>
                <a:gd name="connsiteX1" fmla="*/ 1367116 w 1389887"/>
                <a:gd name="connsiteY1" fmla="*/ 378944 h 736214"/>
                <a:gd name="connsiteX2" fmla="*/ 0 w 1389887"/>
                <a:gd name="connsiteY2" fmla="*/ 459625 h 7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887" h="736214">
                  <a:moveTo>
                    <a:pt x="0" y="459625"/>
                  </a:moveTo>
                  <a:cubicBezTo>
                    <a:pt x="99358" y="-132045"/>
                    <a:pt x="1590487" y="-145492"/>
                    <a:pt x="1367116" y="378944"/>
                  </a:cubicBezTo>
                  <a:cubicBezTo>
                    <a:pt x="1126564" y="681502"/>
                    <a:pt x="563282" y="963891"/>
                    <a:pt x="0" y="459625"/>
                  </a:cubicBez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94" name="Rectangle 13"/>
            <p:cNvSpPr/>
            <p:nvPr/>
          </p:nvSpPr>
          <p:spPr>
            <a:xfrm rot="964047">
              <a:off x="5932079" y="2907268"/>
              <a:ext cx="153338" cy="489023"/>
            </a:xfrm>
            <a:custGeom>
              <a:avLst/>
              <a:gdLst>
                <a:gd name="connsiteX0" fmla="*/ 0 w 304800"/>
                <a:gd name="connsiteY0" fmla="*/ 0 h 914400"/>
                <a:gd name="connsiteX1" fmla="*/ 304800 w 304800"/>
                <a:gd name="connsiteY1" fmla="*/ 0 h 914400"/>
                <a:gd name="connsiteX2" fmla="*/ 304800 w 304800"/>
                <a:gd name="connsiteY2" fmla="*/ 914400 h 914400"/>
                <a:gd name="connsiteX3" fmla="*/ 0 w 304800"/>
                <a:gd name="connsiteY3" fmla="*/ 914400 h 914400"/>
                <a:gd name="connsiteX4" fmla="*/ 0 w 304800"/>
                <a:gd name="connsiteY4" fmla="*/ 0 h 914400"/>
                <a:gd name="connsiteX0" fmla="*/ 0 w 304800"/>
                <a:gd name="connsiteY0" fmla="*/ 0 h 914400"/>
                <a:gd name="connsiteX1" fmla="*/ 275640 w 304800"/>
                <a:gd name="connsiteY1" fmla="*/ 63448 h 914400"/>
                <a:gd name="connsiteX2" fmla="*/ 304800 w 304800"/>
                <a:gd name="connsiteY2" fmla="*/ 914400 h 914400"/>
                <a:gd name="connsiteX3" fmla="*/ 0 w 304800"/>
                <a:gd name="connsiteY3" fmla="*/ 914400 h 914400"/>
                <a:gd name="connsiteX4" fmla="*/ 0 w 304800"/>
                <a:gd name="connsiteY4" fmla="*/ 0 h 914400"/>
                <a:gd name="connsiteX0" fmla="*/ 130458 w 304800"/>
                <a:gd name="connsiteY0" fmla="*/ 0 h 993569"/>
                <a:gd name="connsiteX1" fmla="*/ 275640 w 304800"/>
                <a:gd name="connsiteY1" fmla="*/ 142617 h 993569"/>
                <a:gd name="connsiteX2" fmla="*/ 304800 w 304800"/>
                <a:gd name="connsiteY2" fmla="*/ 993569 h 993569"/>
                <a:gd name="connsiteX3" fmla="*/ 0 w 304800"/>
                <a:gd name="connsiteY3" fmla="*/ 993569 h 993569"/>
                <a:gd name="connsiteX4" fmla="*/ 130458 w 304800"/>
                <a:gd name="connsiteY4" fmla="*/ 0 h 993569"/>
                <a:gd name="connsiteX0" fmla="*/ 130458 w 304800"/>
                <a:gd name="connsiteY0" fmla="*/ 0 h 993569"/>
                <a:gd name="connsiteX1" fmla="*/ 275640 w 304800"/>
                <a:gd name="connsiteY1" fmla="*/ 142617 h 993569"/>
                <a:gd name="connsiteX2" fmla="*/ 304800 w 304800"/>
                <a:gd name="connsiteY2" fmla="*/ 993569 h 993569"/>
                <a:gd name="connsiteX3" fmla="*/ 0 w 304800"/>
                <a:gd name="connsiteY3" fmla="*/ 993569 h 993569"/>
                <a:gd name="connsiteX4" fmla="*/ 130458 w 304800"/>
                <a:gd name="connsiteY4" fmla="*/ 0 h 993569"/>
                <a:gd name="connsiteX0" fmla="*/ 38563 w 212905"/>
                <a:gd name="connsiteY0" fmla="*/ 0 h 993569"/>
                <a:gd name="connsiteX1" fmla="*/ 183745 w 212905"/>
                <a:gd name="connsiteY1" fmla="*/ 142617 h 993569"/>
                <a:gd name="connsiteX2" fmla="*/ 212905 w 212905"/>
                <a:gd name="connsiteY2" fmla="*/ 993569 h 993569"/>
                <a:gd name="connsiteX3" fmla="*/ 0 w 212905"/>
                <a:gd name="connsiteY3" fmla="*/ 986778 h 993569"/>
                <a:gd name="connsiteX4" fmla="*/ 38563 w 212905"/>
                <a:gd name="connsiteY4" fmla="*/ 0 h 993569"/>
                <a:gd name="connsiteX0" fmla="*/ 38563 w 333019"/>
                <a:gd name="connsiteY0" fmla="*/ 0 h 986778"/>
                <a:gd name="connsiteX1" fmla="*/ 183745 w 333019"/>
                <a:gd name="connsiteY1" fmla="*/ 142617 h 986778"/>
                <a:gd name="connsiteX2" fmla="*/ 333019 w 333019"/>
                <a:gd name="connsiteY2" fmla="*/ 747202 h 986778"/>
                <a:gd name="connsiteX3" fmla="*/ 0 w 333019"/>
                <a:gd name="connsiteY3" fmla="*/ 986778 h 986778"/>
                <a:gd name="connsiteX4" fmla="*/ 38563 w 333019"/>
                <a:gd name="connsiteY4" fmla="*/ 0 h 986778"/>
                <a:gd name="connsiteX0" fmla="*/ 0 w 294456"/>
                <a:gd name="connsiteY0" fmla="*/ 0 h 931555"/>
                <a:gd name="connsiteX1" fmla="*/ 145182 w 294456"/>
                <a:gd name="connsiteY1" fmla="*/ 142617 h 931555"/>
                <a:gd name="connsiteX2" fmla="*/ 294456 w 294456"/>
                <a:gd name="connsiteY2" fmla="*/ 747202 h 931555"/>
                <a:gd name="connsiteX3" fmla="*/ 166485 w 294456"/>
                <a:gd name="connsiteY3" fmla="*/ 931555 h 931555"/>
                <a:gd name="connsiteX4" fmla="*/ 0 w 294456"/>
                <a:gd name="connsiteY4" fmla="*/ 0 h 931555"/>
                <a:gd name="connsiteX0" fmla="*/ 24471 w 318927"/>
                <a:gd name="connsiteY0" fmla="*/ 0 h 931555"/>
                <a:gd name="connsiteX1" fmla="*/ 169653 w 318927"/>
                <a:gd name="connsiteY1" fmla="*/ 142617 h 931555"/>
                <a:gd name="connsiteX2" fmla="*/ 318927 w 318927"/>
                <a:gd name="connsiteY2" fmla="*/ 747202 h 931555"/>
                <a:gd name="connsiteX3" fmla="*/ 190956 w 318927"/>
                <a:gd name="connsiteY3" fmla="*/ 931555 h 931555"/>
                <a:gd name="connsiteX4" fmla="*/ 24471 w 318927"/>
                <a:gd name="connsiteY4" fmla="*/ 0 h 931555"/>
                <a:gd name="connsiteX0" fmla="*/ 104678 w 399134"/>
                <a:gd name="connsiteY0" fmla="*/ 0 h 931555"/>
                <a:gd name="connsiteX1" fmla="*/ 249860 w 399134"/>
                <a:gd name="connsiteY1" fmla="*/ 142617 h 931555"/>
                <a:gd name="connsiteX2" fmla="*/ 399134 w 399134"/>
                <a:gd name="connsiteY2" fmla="*/ 747202 h 931555"/>
                <a:gd name="connsiteX3" fmla="*/ 271163 w 399134"/>
                <a:gd name="connsiteY3" fmla="*/ 931555 h 931555"/>
                <a:gd name="connsiteX4" fmla="*/ 104678 w 399134"/>
                <a:gd name="connsiteY4" fmla="*/ 0 h 931555"/>
                <a:gd name="connsiteX0" fmla="*/ 104678 w 399134"/>
                <a:gd name="connsiteY0" fmla="*/ 0 h 931555"/>
                <a:gd name="connsiteX1" fmla="*/ 249860 w 399134"/>
                <a:gd name="connsiteY1" fmla="*/ 142617 h 931555"/>
                <a:gd name="connsiteX2" fmla="*/ 399134 w 399134"/>
                <a:gd name="connsiteY2" fmla="*/ 747202 h 931555"/>
                <a:gd name="connsiteX3" fmla="*/ 271163 w 399134"/>
                <a:gd name="connsiteY3" fmla="*/ 931555 h 931555"/>
                <a:gd name="connsiteX4" fmla="*/ 104678 w 399134"/>
                <a:gd name="connsiteY4" fmla="*/ 0 h 931555"/>
                <a:gd name="connsiteX0" fmla="*/ 104678 w 399134"/>
                <a:gd name="connsiteY0" fmla="*/ 0 h 931555"/>
                <a:gd name="connsiteX1" fmla="*/ 249860 w 399134"/>
                <a:gd name="connsiteY1" fmla="*/ 142617 h 931555"/>
                <a:gd name="connsiteX2" fmla="*/ 399134 w 399134"/>
                <a:gd name="connsiteY2" fmla="*/ 747202 h 931555"/>
                <a:gd name="connsiteX3" fmla="*/ 271163 w 399134"/>
                <a:gd name="connsiteY3" fmla="*/ 931555 h 931555"/>
                <a:gd name="connsiteX4" fmla="*/ 104678 w 399134"/>
                <a:gd name="connsiteY4" fmla="*/ 0 h 93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134" h="931555">
                  <a:moveTo>
                    <a:pt x="104678" y="0"/>
                  </a:moveTo>
                  <a:cubicBezTo>
                    <a:pt x="153860" y="87916"/>
                    <a:pt x="201466" y="95078"/>
                    <a:pt x="249860" y="142617"/>
                  </a:cubicBezTo>
                  <a:cubicBezTo>
                    <a:pt x="171373" y="408695"/>
                    <a:pt x="276601" y="593317"/>
                    <a:pt x="399134" y="747202"/>
                  </a:cubicBezTo>
                  <a:lnTo>
                    <a:pt x="271163" y="931555"/>
                  </a:lnTo>
                  <a:cubicBezTo>
                    <a:pt x="-68472" y="613676"/>
                    <a:pt x="-45977" y="266656"/>
                    <a:pt x="104678" y="0"/>
                  </a:cubicBezTo>
                  <a:close/>
                </a:path>
              </a:pathLst>
            </a:custGeom>
            <a:solidFill>
              <a:srgbClr val="FFE5E5">
                <a:alpha val="88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1001031" y="3284984"/>
            <a:ext cx="3912220" cy="2058633"/>
            <a:chOff x="237381" y="2070618"/>
            <a:chExt cx="3293452" cy="1911602"/>
          </a:xfrm>
        </p:grpSpPr>
        <p:grpSp>
          <p:nvGrpSpPr>
            <p:cNvPr id="21" name="Group 74"/>
            <p:cNvGrpSpPr/>
            <p:nvPr/>
          </p:nvGrpSpPr>
          <p:grpSpPr>
            <a:xfrm>
              <a:off x="237381" y="2258452"/>
              <a:ext cx="568551" cy="506040"/>
              <a:chOff x="389781" y="1843914"/>
              <a:chExt cx="568551" cy="506040"/>
            </a:xfrm>
          </p:grpSpPr>
          <p:sp>
            <p:nvSpPr>
              <p:cNvPr id="98" name="Oval 24"/>
              <p:cNvSpPr/>
              <p:nvPr/>
            </p:nvSpPr>
            <p:spPr>
              <a:xfrm>
                <a:off x="452292" y="1843914"/>
                <a:ext cx="506040" cy="50604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21"/>
              <p:cNvSpPr/>
              <p:nvPr/>
            </p:nvSpPr>
            <p:spPr>
              <a:xfrm>
                <a:off x="389781" y="1857474"/>
                <a:ext cx="488478" cy="269659"/>
              </a:xfrm>
              <a:prstGeom prst="roundRect">
                <a:avLst>
                  <a:gd name="adj" fmla="val 33080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65000">
                    <a:schemeClr val="bg1">
                      <a:alpha val="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879414" y="2070618"/>
              <a:ext cx="2590800" cy="89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POWER UPRATE TO </a:t>
              </a:r>
              <a:r>
                <a:rPr lang="bg-BG" sz="2000" dirty="0" smtClean="0"/>
                <a:t>104%</a:t>
              </a:r>
              <a:endParaRPr lang="en-US" sz="2000" dirty="0" smtClean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40033" y="3474784"/>
              <a:ext cx="2590800" cy="50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NEW BUILD</a:t>
              </a:r>
            </a:p>
          </p:txBody>
        </p:sp>
      </p:grpSp>
      <p:sp>
        <p:nvSpPr>
          <p:cNvPr id="102" name="Rectangle 14"/>
          <p:cNvSpPr/>
          <p:nvPr/>
        </p:nvSpPr>
        <p:spPr>
          <a:xfrm>
            <a:off x="5791200" y="2590800"/>
            <a:ext cx="141918" cy="151771"/>
          </a:xfrm>
          <a:custGeom>
            <a:avLst/>
            <a:gdLst>
              <a:gd name="connsiteX0" fmla="*/ 0 w 342513"/>
              <a:gd name="connsiteY0" fmla="*/ 0 h 228600"/>
              <a:gd name="connsiteX1" fmla="*/ 342513 w 342513"/>
              <a:gd name="connsiteY1" fmla="*/ 0 h 228600"/>
              <a:gd name="connsiteX2" fmla="*/ 342513 w 342513"/>
              <a:gd name="connsiteY2" fmla="*/ 228600 h 228600"/>
              <a:gd name="connsiteX3" fmla="*/ 0 w 342513"/>
              <a:gd name="connsiteY3" fmla="*/ 228600 h 228600"/>
              <a:gd name="connsiteX4" fmla="*/ 0 w 342513"/>
              <a:gd name="connsiteY4" fmla="*/ 0 h 228600"/>
              <a:gd name="connsiteX0" fmla="*/ 26894 w 369407"/>
              <a:gd name="connsiteY0" fmla="*/ 0 h 242047"/>
              <a:gd name="connsiteX1" fmla="*/ 369407 w 369407"/>
              <a:gd name="connsiteY1" fmla="*/ 0 h 242047"/>
              <a:gd name="connsiteX2" fmla="*/ 369407 w 369407"/>
              <a:gd name="connsiteY2" fmla="*/ 228600 h 242047"/>
              <a:gd name="connsiteX3" fmla="*/ 0 w 369407"/>
              <a:gd name="connsiteY3" fmla="*/ 242047 h 242047"/>
              <a:gd name="connsiteX4" fmla="*/ 26894 w 369407"/>
              <a:gd name="connsiteY4" fmla="*/ 0 h 242047"/>
              <a:gd name="connsiteX0" fmla="*/ 26894 w 369407"/>
              <a:gd name="connsiteY0" fmla="*/ 0 h 255494"/>
              <a:gd name="connsiteX1" fmla="*/ 369407 w 369407"/>
              <a:gd name="connsiteY1" fmla="*/ 0 h 255494"/>
              <a:gd name="connsiteX2" fmla="*/ 342513 w 369407"/>
              <a:gd name="connsiteY2" fmla="*/ 255494 h 255494"/>
              <a:gd name="connsiteX3" fmla="*/ 0 w 369407"/>
              <a:gd name="connsiteY3" fmla="*/ 242047 h 255494"/>
              <a:gd name="connsiteX4" fmla="*/ 26894 w 369407"/>
              <a:gd name="connsiteY4" fmla="*/ 0 h 255494"/>
              <a:gd name="connsiteX0" fmla="*/ 26894 w 369407"/>
              <a:gd name="connsiteY0" fmla="*/ 0 h 255494"/>
              <a:gd name="connsiteX1" fmla="*/ 369407 w 369407"/>
              <a:gd name="connsiteY1" fmla="*/ 67235 h 255494"/>
              <a:gd name="connsiteX2" fmla="*/ 342513 w 369407"/>
              <a:gd name="connsiteY2" fmla="*/ 255494 h 255494"/>
              <a:gd name="connsiteX3" fmla="*/ 0 w 369407"/>
              <a:gd name="connsiteY3" fmla="*/ 242047 h 255494"/>
              <a:gd name="connsiteX4" fmla="*/ 26894 w 369407"/>
              <a:gd name="connsiteY4" fmla="*/ 0 h 255494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  <a:gd name="connsiteX0" fmla="*/ 26894 w 369407"/>
              <a:gd name="connsiteY0" fmla="*/ 0 h 289112"/>
              <a:gd name="connsiteX1" fmla="*/ 369407 w 369407"/>
              <a:gd name="connsiteY1" fmla="*/ 100853 h 289112"/>
              <a:gd name="connsiteX2" fmla="*/ 342513 w 369407"/>
              <a:gd name="connsiteY2" fmla="*/ 289112 h 289112"/>
              <a:gd name="connsiteX3" fmla="*/ 0 w 369407"/>
              <a:gd name="connsiteY3" fmla="*/ 275665 h 289112"/>
              <a:gd name="connsiteX4" fmla="*/ 26894 w 369407"/>
              <a:gd name="connsiteY4" fmla="*/ 0 h 2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07" h="289112">
                <a:moveTo>
                  <a:pt x="26894" y="0"/>
                </a:moveTo>
                <a:cubicBezTo>
                  <a:pt x="154512" y="13448"/>
                  <a:pt x="255236" y="47064"/>
                  <a:pt x="369407" y="100853"/>
                </a:cubicBezTo>
                <a:lnTo>
                  <a:pt x="342513" y="289112"/>
                </a:lnTo>
                <a:cubicBezTo>
                  <a:pt x="208171" y="257735"/>
                  <a:pt x="107448" y="259977"/>
                  <a:pt x="0" y="275665"/>
                </a:cubicBezTo>
                <a:lnTo>
                  <a:pt x="26894" y="0"/>
                </a:lnTo>
                <a:close/>
              </a:path>
            </a:pathLst>
          </a:custGeom>
          <a:gradFill flip="none" rotWithShape="1">
            <a:gsLst>
              <a:gs pos="98000">
                <a:srgbClr val="FFE5E5">
                  <a:alpha val="52000"/>
                </a:srgbClr>
              </a:gs>
              <a:gs pos="26000">
                <a:srgbClr val="FFD9D9">
                  <a:alpha val="78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PRIORITY PROJECTS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873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265EC52-FD88-4EC4-82AA-C8FC235C86A6}" type="slidenum">
              <a:rPr lang="bg-BG"/>
              <a:pPr/>
              <a:t>17</a:t>
            </a:fld>
            <a:endParaRPr lang="bg-BG"/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0" y="65452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bg-BG" altLang="bg-BG" sz="1500" b="1">
              <a:solidFill>
                <a:srgbClr val="005197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 AND QUALIFICATION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916832"/>
            <a:ext cx="4537075" cy="41771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70000"/>
              <a:buFont typeface="Symbol" pitchFamily="18" charset="2"/>
              <a:buChar char="·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 UNIT LICENSED BY THE BNRA FOR SPECIALIZED TRAINING AND ISSUANCE OF LICENSES AND CERTIFICATES FOR ACTIVITIES WITH SOURCES OF IONIZING RADIATION</a:t>
            </a: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rgbClr val="00519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70000"/>
              <a:buFont typeface="Symbol" pitchFamily="18" charset="2"/>
              <a:buChar char="·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RESPONSIBLE FOR ADEQUATE COMPETENCIES OF PLANT STAFF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70000"/>
              <a:buFont typeface="Symbol" pitchFamily="18" charset="2"/>
              <a:buChar char="·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 PROVIDES ALSO THE TRAINING OF EXTERNAL CUSTOMERS AND CONTRACTORS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Tx/>
              <a:buSzPct val="70000"/>
              <a:buFont typeface="Symbol" pitchFamily="18" charset="2"/>
              <a:buChar char="·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 PERFORMS ENGINEERING AND R&amp;D ACTIVITIES</a:t>
            </a:r>
          </a:p>
        </p:txBody>
      </p:sp>
      <p:pic>
        <p:nvPicPr>
          <p:cNvPr id="9" name="Picture 8" descr="09_DSC_012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38" y="1340768"/>
            <a:ext cx="2965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5400" y="1412776"/>
            <a:ext cx="3023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bg-BG" sz="2400" b="1" dirty="0" smtClean="0">
                <a:solidFill>
                  <a:srgbClr val="C00000"/>
                </a:solidFill>
              </a:rPr>
              <a:t>TRAINING CENTRE</a:t>
            </a:r>
            <a:endParaRPr lang="bg-BG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E2423C8-DD29-40A1-B885-354B2A6A67CC}" type="slidenum">
              <a:rPr lang="bg-BG"/>
              <a:pPr/>
              <a:t>18</a:t>
            </a:fld>
            <a:endParaRPr lang="bg-BG"/>
          </a:p>
        </p:txBody>
      </p:sp>
      <p:graphicFrame>
        <p:nvGraphicFramePr>
          <p:cNvPr id="125977" name="Group 25"/>
          <p:cNvGraphicFramePr>
            <a:graphicFrameLocks noGrp="1"/>
          </p:cNvGraphicFramePr>
          <p:nvPr/>
        </p:nvGraphicFramePr>
        <p:xfrm>
          <a:off x="6516216" y="2636912"/>
          <a:ext cx="2448272" cy="1625638"/>
        </p:xfrm>
        <a:graphic>
          <a:graphicData uri="http://schemas.openxmlformats.org/drawingml/2006/table">
            <a:tbl>
              <a:tblPr/>
              <a:tblGrid>
                <a:gridCol w="1584176"/>
                <a:gridCol w="864096"/>
              </a:tblGrid>
              <a:tr h="50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97"/>
                          </a:solidFill>
                          <a:effectLst/>
                          <a:latin typeface="Arial" pitchFamily="34" charset="0"/>
                        </a:rPr>
                        <a:t>Staff</a:t>
                      </a:r>
                      <a:endParaRPr kumimoji="0" lang="bg-BG" alt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19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≈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97"/>
                          </a:solidFill>
                          <a:effectLst/>
                          <a:latin typeface="Arial" pitchFamily="34" charset="0"/>
                        </a:rPr>
                        <a:t>Average age</a:t>
                      </a:r>
                      <a:endParaRPr kumimoji="0" lang="bg-BG" alt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19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45 </a:t>
                      </a:r>
                      <a:r>
                        <a:rPr kumimoji="0" lang="en-US" altLang="bg-BG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ys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97"/>
                          </a:solidFill>
                          <a:effectLst/>
                          <a:latin typeface="Arial" pitchFamily="34" charset="0"/>
                        </a:rPr>
                        <a:t>Average experience</a:t>
                      </a:r>
                      <a:endParaRPr kumimoji="0" lang="bg-BG" alt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197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17 </a:t>
                      </a:r>
                      <a:r>
                        <a:rPr kumimoji="0" lang="en-US" altLang="bg-BG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 Narrow" pitchFamily="34" charset="0"/>
                        </a:rPr>
                        <a:t>ys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</a:tbl>
          </a:graphicData>
        </a:graphic>
      </p:graphicFrame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17570"/>
            <a:ext cx="6552728" cy="450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RESOURCES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1A3B-CB93-4F95-A0E5-FCEF5F695472}" type="slidenum">
              <a:rPr lang="bg-BG" smtClean="0"/>
              <a:pPr/>
              <a:t>1</a:t>
            </a:fld>
            <a:endParaRPr lang="bg-BG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KOZLODUY NPP AT A GLANCE</a:t>
            </a:r>
            <a:endParaRPr lang="ru-RU" sz="3600" dirty="0">
              <a:effectLst/>
            </a:endParaRPr>
          </a:p>
        </p:txBody>
      </p:sp>
      <p:pic>
        <p:nvPicPr>
          <p:cNvPr id="28" name="Picture 27" descr="NPP_Kozloduy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002028" cy="199570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5" name="Group 34"/>
          <p:cNvGrpSpPr/>
          <p:nvPr/>
        </p:nvGrpSpPr>
        <p:grpSpPr>
          <a:xfrm>
            <a:off x="3124200" y="2971800"/>
            <a:ext cx="5510162" cy="3241675"/>
            <a:chOff x="3633838" y="2895600"/>
            <a:chExt cx="5510162" cy="3241675"/>
          </a:xfrm>
        </p:grpSpPr>
        <p:pic>
          <p:nvPicPr>
            <p:cNvPr id="36" name="Picture 35" descr="Bulgaria_Cities_Map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2900" y="2895600"/>
              <a:ext cx="4981100" cy="3163203"/>
            </a:xfrm>
            <a:prstGeom prst="rect">
              <a:avLst/>
            </a:prstGeom>
            <a:solidFill>
              <a:srgbClr val="C00000"/>
            </a:solidFill>
            <a:effectLst>
              <a:softEdge rad="127000"/>
            </a:effectLst>
          </p:spPr>
        </p:pic>
        <p:pic>
          <p:nvPicPr>
            <p:cNvPr id="37" name="Picture 1" descr="D:\DATA\Pironkov\D\DOCUMENTS\Pironkov\My Documents\My Pictures\KNPP logo 0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363" y="3165475"/>
              <a:ext cx="334962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3633838" y="3668713"/>
              <a:ext cx="6985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SERBIA</a:t>
              </a:r>
              <a:endParaRPr lang="bg-BG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9" name="TextBox 16"/>
            <p:cNvSpPr txBox="1">
              <a:spLocks noChangeArrowheads="1"/>
            </p:cNvSpPr>
            <p:nvPr/>
          </p:nvSpPr>
          <p:spPr bwMode="auto">
            <a:xfrm>
              <a:off x="3633838" y="5181600"/>
              <a:ext cx="1143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MACEDONIA</a:t>
              </a:r>
              <a:endParaRPr lang="bg-BG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0" name="TextBox 17"/>
            <p:cNvSpPr txBox="1">
              <a:spLocks noChangeArrowheads="1"/>
            </p:cNvSpPr>
            <p:nvPr/>
          </p:nvSpPr>
          <p:spPr bwMode="auto">
            <a:xfrm>
              <a:off x="7521625" y="5468938"/>
              <a:ext cx="7556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TURKEY</a:t>
              </a:r>
              <a:endParaRPr lang="bg-BG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5434063" y="5829300"/>
              <a:ext cx="7540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GREECE</a:t>
              </a:r>
              <a:endParaRPr lang="bg-BG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29808" y="4029472"/>
              <a:ext cx="3528392" cy="40011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372129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latin typeface="Calibri" pitchFamily="34" charset="0"/>
                </a:rPr>
                <a:t>B   U   L   G   A   R   I   A</a:t>
              </a:r>
              <a:endParaRPr lang="bg-BG" sz="2000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9477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ROMANIA</a:t>
              </a:r>
              <a:endParaRPr lang="bg-BG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44" name="Curved Down Arrow 43"/>
          <p:cNvSpPr/>
          <p:nvPr/>
        </p:nvSpPr>
        <p:spPr bwMode="auto">
          <a:xfrm rot="2512762">
            <a:off x="3127735" y="1899883"/>
            <a:ext cx="2203181" cy="763313"/>
          </a:xfrm>
          <a:prstGeom prst="curvedDownArrow">
            <a:avLst>
              <a:gd name="adj1" fmla="val 20342"/>
              <a:gd name="adj2" fmla="val 43466"/>
              <a:gd name="adj3" fmla="val 59090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5" name="Picture 7" descr="KozloduyNPP_vhod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4800" y="3810000"/>
            <a:ext cx="277987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5562600" y="1600200"/>
            <a:ext cx="2098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alibri" pitchFamily="34" charset="0"/>
              </a:rPr>
              <a:t>LOCATION</a:t>
            </a:r>
            <a:endParaRPr lang="bg-BG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E2423C8-DD29-40A1-B885-354B2A6A67CC}" type="slidenum">
              <a:rPr lang="bg-BG"/>
              <a:pPr/>
              <a:t>19</a:t>
            </a:fld>
            <a:endParaRPr lang="bg-B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RESOURCES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8" y="332656"/>
            <a:ext cx="6480720" cy="64807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KNPP </a:t>
            </a: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AND EU PROGRAMS</a:t>
            </a:r>
            <a:r>
              <a:rPr lang="en-US" altLang="bg-BG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bg-BG" altLang="bg-BG" sz="4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3" name="Diagram 112"/>
          <p:cNvGraphicFramePr/>
          <p:nvPr/>
        </p:nvGraphicFramePr>
        <p:xfrm>
          <a:off x="785786" y="2193464"/>
          <a:ext cx="7962678" cy="416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FP7-euratom-cmy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285728"/>
            <a:ext cx="1004379" cy="82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Box 113"/>
          <p:cNvSpPr txBox="1"/>
          <p:nvPr/>
        </p:nvSpPr>
        <p:spPr>
          <a:xfrm>
            <a:off x="2908247" y="1395699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PROJECT CORONA</a:t>
            </a:r>
            <a:endParaRPr lang="bg-BG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E2423C8-DD29-40A1-B885-354B2A6A67CC}" type="slidenum">
              <a:rPr lang="bg-BG"/>
              <a:pPr/>
              <a:t>20</a:t>
            </a:fld>
            <a:endParaRPr lang="bg-B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RESOURCES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8" y="332656"/>
            <a:ext cx="6480720" cy="64807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KNPP </a:t>
            </a: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AND EU PROGRAMS</a:t>
            </a:r>
            <a:r>
              <a:rPr lang="en-US" altLang="bg-BG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bg-BG" altLang="bg-BG" sz="4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FP7-euratom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85728"/>
            <a:ext cx="1004379" cy="82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Box 113"/>
          <p:cNvSpPr txBox="1"/>
          <p:nvPr/>
        </p:nvSpPr>
        <p:spPr>
          <a:xfrm>
            <a:off x="2786050" y="128586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PROJECT CORONA - PARTICIPANTS</a:t>
            </a:r>
            <a:endParaRPr lang="bg-BG" sz="2000" dirty="0">
              <a:solidFill>
                <a:srgbClr val="003399"/>
              </a:solidFill>
            </a:endParaRPr>
          </a:p>
        </p:txBody>
      </p:sp>
      <p:graphicFrame>
        <p:nvGraphicFramePr>
          <p:cNvPr id="9" name="Group 72"/>
          <p:cNvGraphicFramePr>
            <a:graphicFrameLocks noGrp="1"/>
          </p:cNvGraphicFramePr>
          <p:nvPr/>
        </p:nvGraphicFramePr>
        <p:xfrm>
          <a:off x="504855" y="1714488"/>
          <a:ext cx="8353425" cy="4751070"/>
        </p:xfrm>
        <a:graphic>
          <a:graphicData uri="http://schemas.openxmlformats.org/drawingml/2006/table">
            <a:tbl>
              <a:tblPr/>
              <a:tblGrid>
                <a:gridCol w="492125"/>
                <a:gridCol w="5413375"/>
                <a:gridCol w="1265237"/>
                <a:gridCol w="11826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PARTICIPANT NAME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SHORT NAME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  <a:endParaRPr kumimoji="0" 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KOZLODUY NPP PLC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KNPP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BULGARIA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MAGYAR TUDOMANYOS AKADEMIA KFKI ATOMENERGIA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KUTATOINTEZET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AEKI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HUNGARY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FORTUM  POWER AND HEAT OY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FORTUM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FINLAND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INSTITUTE FOR NUCLEAR RESEARCH AND NUCLEAR ENERGY , BULGARIAN ACADEMY OF SCIENCES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INRNE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BULGARIA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JRC -JOINT RESEARCH CENTRE- EUROPEAN COMMISSION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JRC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NATIONAL RESEARCH NUCLEAR UNIVERSITY "MEPHI"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MEPHI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RUSSIA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CENTRUM VYZKUMU REZ  S.R.O.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CVREZ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CZECH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PM DIMENSIONS GMBH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PMD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AUSTRIA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RISK ENGINEERING LTD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REL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BULGARIA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TECNATOM SA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TECNATOM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libri" pitchFamily="34" charset="0"/>
                        </a:rPr>
                        <a:t>SPAIN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Vrinda"/>
                        </a:rPr>
                        <a:t>INTELLECTUAL TECHNOLOGIES – SLAVUTICH LLC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Vrind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IT-S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UKRAINE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E2423C8-DD29-40A1-B885-354B2A6A67CC}" type="slidenum">
              <a:rPr lang="bg-BG"/>
              <a:pPr/>
              <a:t>21</a:t>
            </a:fld>
            <a:endParaRPr lang="bg-B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RESOURCES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043608" y="1965569"/>
          <a:ext cx="7704981" cy="439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03648" y="332656"/>
            <a:ext cx="6480720" cy="64807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KNPP </a:t>
            </a: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AND EU PROGRAMS</a:t>
            </a:r>
            <a:r>
              <a:rPr lang="en-US" altLang="bg-BG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bg-BG" altLang="bg-BG" sz="4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1278872"/>
            <a:ext cx="3399240" cy="57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1285860"/>
            <a:ext cx="2031435" cy="62221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E2423C8-DD29-40A1-B885-354B2A6A67CC}" type="slidenum">
              <a:rPr lang="bg-BG"/>
              <a:pPr/>
              <a:t>22</a:t>
            </a:fld>
            <a:endParaRPr lang="bg-B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350" y="333375"/>
            <a:ext cx="7200900" cy="719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8F8F8"/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bg-BG" sz="32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RESOURCES</a:t>
            </a:r>
            <a:endParaRPr lang="bg-BG" altLang="bg-BG" sz="32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8" y="332656"/>
            <a:ext cx="6480720" cy="64807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KNPP </a:t>
            </a:r>
            <a:r>
              <a:rPr lang="en-US" sz="3200" b="1" kern="0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AND EU PROGRAMS</a:t>
            </a:r>
            <a:r>
              <a:rPr lang="en-US" altLang="bg-BG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bg-BG" altLang="bg-BG" sz="4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615" y="1285860"/>
            <a:ext cx="2031435" cy="622213"/>
          </a:xfrm>
          <a:prstGeom prst="rect">
            <a:avLst/>
          </a:prstGeom>
        </p:spPr>
      </p:pic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428596" y="2143116"/>
            <a:ext cx="3071834" cy="4143404"/>
            <a:chOff x="1730" y="-8"/>
            <a:chExt cx="4078" cy="428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730" y="3408"/>
              <a:ext cx="420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117" y="1888"/>
              <a:ext cx="397" cy="407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431" y="1535"/>
              <a:ext cx="666" cy="1017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379" y="1911"/>
              <a:ext cx="202" cy="146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814" y="720"/>
              <a:ext cx="591" cy="425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753" y="1985"/>
              <a:ext cx="65" cy="62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040" y="4046"/>
              <a:ext cx="327" cy="209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844" y="1920"/>
              <a:ext cx="111" cy="177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583" y="3714"/>
              <a:ext cx="170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286" y="4201"/>
              <a:ext cx="312" cy="71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3624" y="3495"/>
              <a:ext cx="103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3456" y="3008"/>
              <a:ext cx="1180" cy="1078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129" y="2472"/>
              <a:ext cx="327" cy="230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407" y="2632"/>
              <a:ext cx="60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203" y="2233"/>
              <a:ext cx="337" cy="319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617" y="1743"/>
              <a:ext cx="212" cy="345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727" y="2760"/>
              <a:ext cx="682" cy="310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3398" y="2929"/>
              <a:ext cx="421" cy="230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blipFill dpi="0" rotWithShape="1">
              <a:blip r:embed="rId7" cstate="print"/>
              <a:srcRect/>
              <a:stretch>
                <a:fillRect/>
              </a:stretch>
            </a:blip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4099" y="2999"/>
              <a:ext cx="276" cy="199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4106" y="3057"/>
              <a:ext cx="548" cy="414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4308" y="3192"/>
              <a:ext cx="389" cy="319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4376" y="2656"/>
              <a:ext cx="481" cy="233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4595" y="3057"/>
              <a:ext cx="438" cy="503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4832" y="3480"/>
              <a:ext cx="605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4696" y="3480"/>
              <a:ext cx="209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832" y="3488"/>
              <a:ext cx="243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5404" y="3417"/>
              <a:ext cx="365" cy="615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4722" y="2704"/>
              <a:ext cx="892" cy="593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5234" y="2664"/>
              <a:ext cx="355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4088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4535" y="1969"/>
              <a:ext cx="209" cy="111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4578" y="1792"/>
              <a:ext cx="454" cy="321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4832" y="2096"/>
              <a:ext cx="968" cy="927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4821" y="1768"/>
              <a:ext cx="723" cy="598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4570" y="1600"/>
              <a:ext cx="531" cy="279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blipFill dpi="0" rotWithShape="1">
              <a:blip r:embed="rId10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4273" y="138"/>
              <a:ext cx="802" cy="1271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3844" y="311"/>
              <a:ext cx="692" cy="1697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3422" y="-1"/>
              <a:ext cx="1339" cy="1689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4071934" y="1500174"/>
          <a:ext cx="4887916" cy="4766475"/>
        </p:xfrm>
        <a:graphic>
          <a:graphicData uri="http://schemas.openxmlformats.org/drawingml/2006/table">
            <a:tbl>
              <a:tblPr/>
              <a:tblGrid>
                <a:gridCol w="451123"/>
                <a:gridCol w="3520879"/>
                <a:gridCol w="915914"/>
              </a:tblGrid>
              <a:tr h="529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kumimoji="0" lang="bg-BG" altLang="bg-BG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Participant name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Country 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Kozloduy</a:t>
                      </a: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NPP (Coordinator)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7528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Institute of Nuclear Research and Nuclear Energy – Bulgarian Academy of Sciences 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529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Engineering Support and Intellectual Solutions GmbH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30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TECNATOM S.A.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30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Centrum Vyzkumu REZ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529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National Research Nuclear University </a:t>
                      </a:r>
                      <a:r>
                        <a:rPr kumimoji="0" lang="en-US" altLang="bg-BG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MEPhI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RU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30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Risk Engineering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529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Budapest University of Technology and Economics</a:t>
                      </a:r>
                      <a:endParaRPr kumimoji="0" lang="bg-BG" alt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30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ENEN Association 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FF9933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endParaRPr kumimoji="0" lang="bg-BG" alt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29200"/>
            <a:ext cx="8238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 FOR YOUR ATTENTION!</a:t>
            </a:r>
            <a:endParaRPr lang="bg-BG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1A3B-CB93-4F95-A0E5-FCEF5F695472}" type="slidenum">
              <a:rPr lang="bg-BG" smtClean="0"/>
              <a:pPr/>
              <a:t>2</a:t>
            </a:fld>
            <a:endParaRPr lang="bg-BG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KOZLODUY NPP AT A GLANCE</a:t>
            </a:r>
            <a:endParaRPr lang="ru-RU" sz="3200" dirty="0"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1371600"/>
            <a:ext cx="3240360" cy="4078039"/>
          </a:xfrm>
          <a:prstGeom prst="rect">
            <a:avLst/>
          </a:prstGeom>
          <a:effectLst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rgbClr val="1E4649"/>
                </a:solidFill>
                <a:latin typeface="Calibri" pitchFamily="34" charset="0"/>
                <a:cs typeface="Arial" charset="0"/>
              </a:rPr>
              <a:t>REACTOR DESIGN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UNITS 1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to 4 - VVER-440/230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Pressurized light water reactors, standard  Russian design,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generation 1+</a:t>
            </a:r>
            <a:endParaRPr lang="bg-BG" sz="2000" b="1" dirty="0" smtClean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  <a:p>
            <a:pPr algn="l"/>
            <a:endParaRPr lang="en-US" sz="20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UNITS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5 &amp; 6 - VVER-1000/320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Pressurized light water reactors, standard Russian design,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generation 2+ </a:t>
            </a:r>
            <a:endParaRPr lang="bg-BG" sz="2000" b="1" dirty="0">
              <a:solidFill>
                <a:srgbClr val="002060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5724524" y="1773238"/>
            <a:ext cx="2581275" cy="415925"/>
            <a:chOff x="2329683" y="57265"/>
            <a:chExt cx="2146974" cy="415701"/>
          </a:xfrm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3195319" y="-808371"/>
              <a:ext cx="415701" cy="214697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4"/>
            <p:cNvSpPr/>
            <p:nvPr/>
          </p:nvSpPr>
          <p:spPr>
            <a:xfrm>
              <a:off x="2329683" y="77891"/>
              <a:ext cx="2126331" cy="374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START UP	1974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SHUTDOWN	2002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4746625" y="1716088"/>
            <a:ext cx="977900" cy="528637"/>
            <a:chOff x="1352668" y="493"/>
            <a:chExt cx="977015" cy="529243"/>
          </a:xfrm>
          <a:solidFill>
            <a:schemeClr val="accent2"/>
          </a:solidFill>
        </p:grpSpPr>
        <p:sp>
          <p:nvSpPr>
            <p:cNvPr id="39" name="Rounded Rectangle 38"/>
            <p:cNvSpPr/>
            <p:nvPr/>
          </p:nvSpPr>
          <p:spPr>
            <a:xfrm>
              <a:off x="1352668" y="493"/>
              <a:ext cx="977015" cy="5292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6"/>
            <p:cNvSpPr/>
            <p:nvPr/>
          </p:nvSpPr>
          <p:spPr>
            <a:xfrm>
              <a:off x="1378045" y="25922"/>
              <a:ext cx="926261" cy="4783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UNIT 1</a:t>
              </a:r>
              <a:endParaRPr lang="bg-BG" sz="2000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1" name="Group 16"/>
          <p:cNvGrpSpPr>
            <a:grpSpLocks/>
          </p:cNvGrpSpPr>
          <p:nvPr/>
        </p:nvGrpSpPr>
        <p:grpSpPr bwMode="auto">
          <a:xfrm>
            <a:off x="5724524" y="2400300"/>
            <a:ext cx="2581275" cy="439738"/>
            <a:chOff x="2329683" y="684198"/>
            <a:chExt cx="2146974" cy="440281"/>
          </a:xfrm>
        </p:grpSpPr>
        <p:sp>
          <p:nvSpPr>
            <p:cNvPr id="42" name="Round Same Side Corner Rectangle 41"/>
            <p:cNvSpPr/>
            <p:nvPr/>
          </p:nvSpPr>
          <p:spPr>
            <a:xfrm rot="5400000">
              <a:off x="3183029" y="-169149"/>
              <a:ext cx="440281" cy="214697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 Same Side Corner Rectangle 8"/>
            <p:cNvSpPr/>
            <p:nvPr/>
          </p:nvSpPr>
          <p:spPr>
            <a:xfrm>
              <a:off x="2329683" y="706450"/>
              <a:ext cx="2124742" cy="39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START UP	1975</a:t>
              </a:r>
              <a:endParaRPr lang="bg-BG" sz="1600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SHUTDOWN	2002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4746625" y="2336800"/>
            <a:ext cx="977900" cy="565150"/>
            <a:chOff x="1352668" y="621670"/>
            <a:chExt cx="977015" cy="565336"/>
          </a:xfrm>
          <a:solidFill>
            <a:schemeClr val="accent2"/>
          </a:solidFill>
        </p:grpSpPr>
        <p:sp>
          <p:nvSpPr>
            <p:cNvPr id="45" name="Rounded Rectangle 44"/>
            <p:cNvSpPr/>
            <p:nvPr/>
          </p:nvSpPr>
          <p:spPr>
            <a:xfrm>
              <a:off x="1352668" y="621670"/>
              <a:ext cx="977015" cy="5653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10"/>
            <p:cNvSpPr/>
            <p:nvPr/>
          </p:nvSpPr>
          <p:spPr>
            <a:xfrm>
              <a:off x="1379632" y="648667"/>
              <a:ext cx="923089" cy="5113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UNIT 2</a:t>
              </a:r>
              <a:endParaRPr lang="bg-BG" sz="200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724525" y="3006725"/>
            <a:ext cx="2581275" cy="508000"/>
            <a:chOff x="2329683" y="1290612"/>
            <a:chExt cx="2143652" cy="508105"/>
          </a:xfrm>
        </p:grpSpPr>
        <p:sp>
          <p:nvSpPr>
            <p:cNvPr id="48" name="Round Same Side Corner Rectangle 47"/>
            <p:cNvSpPr/>
            <p:nvPr/>
          </p:nvSpPr>
          <p:spPr>
            <a:xfrm rot="5400000">
              <a:off x="3147457" y="472838"/>
              <a:ext cx="508105" cy="214365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 Same Side Corner Rectangle 12"/>
            <p:cNvSpPr/>
            <p:nvPr/>
          </p:nvSpPr>
          <p:spPr>
            <a:xfrm>
              <a:off x="2329683" y="1316017"/>
              <a:ext cx="2118246" cy="457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START UP	1981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SHUTDOWN	2006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746625" y="2994025"/>
            <a:ext cx="977900" cy="531813"/>
            <a:chOff x="1352668" y="1278940"/>
            <a:chExt cx="977015" cy="531449"/>
          </a:xfrm>
          <a:solidFill>
            <a:schemeClr val="accent2"/>
          </a:solidFill>
        </p:grpSpPr>
        <p:sp>
          <p:nvSpPr>
            <p:cNvPr id="51" name="Rounded Rectangle 50"/>
            <p:cNvSpPr/>
            <p:nvPr/>
          </p:nvSpPr>
          <p:spPr>
            <a:xfrm>
              <a:off x="1352668" y="1278940"/>
              <a:ext cx="977015" cy="5314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14"/>
            <p:cNvSpPr/>
            <p:nvPr/>
          </p:nvSpPr>
          <p:spPr>
            <a:xfrm>
              <a:off x="1378045" y="1304323"/>
              <a:ext cx="926261" cy="480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UNIT 3</a:t>
              </a:r>
              <a:endParaRPr lang="bg-BG" sz="200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5651500" y="3622675"/>
            <a:ext cx="2686283" cy="430213"/>
            <a:chOff x="2329683" y="1906815"/>
            <a:chExt cx="2146974" cy="431102"/>
          </a:xfrm>
        </p:grpSpPr>
        <p:sp>
          <p:nvSpPr>
            <p:cNvPr id="54" name="Round Same Side Corner Rectangle 53"/>
            <p:cNvSpPr/>
            <p:nvPr/>
          </p:nvSpPr>
          <p:spPr>
            <a:xfrm rot="5400000">
              <a:off x="3187619" y="1048879"/>
              <a:ext cx="431102" cy="214697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 Same Side Corner Rectangle 16"/>
            <p:cNvSpPr/>
            <p:nvPr/>
          </p:nvSpPr>
          <p:spPr>
            <a:xfrm>
              <a:off x="2329683" y="1927496"/>
              <a:ext cx="2125611" cy="389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START UP	</a:t>
              </a:r>
              <a:r>
                <a:rPr lang="bg-BG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1982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SHUTDOWN	</a:t>
              </a:r>
              <a:r>
                <a:rPr lang="bg-BG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  </a:t>
              </a: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2006</a:t>
              </a:r>
              <a:endParaRPr lang="bg-BG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6" name="Group 21"/>
          <p:cNvGrpSpPr>
            <a:grpSpLocks/>
          </p:cNvGrpSpPr>
          <p:nvPr/>
        </p:nvGrpSpPr>
        <p:grpSpPr bwMode="auto">
          <a:xfrm>
            <a:off x="4746625" y="3617913"/>
            <a:ext cx="977900" cy="439737"/>
            <a:chOff x="1352668" y="1902323"/>
            <a:chExt cx="977015" cy="440086"/>
          </a:xfrm>
          <a:solidFill>
            <a:schemeClr val="accent2"/>
          </a:solidFill>
        </p:grpSpPr>
        <p:sp>
          <p:nvSpPr>
            <p:cNvPr id="57" name="Rounded Rectangle 56"/>
            <p:cNvSpPr/>
            <p:nvPr/>
          </p:nvSpPr>
          <p:spPr>
            <a:xfrm>
              <a:off x="1352668" y="1902323"/>
              <a:ext cx="977015" cy="4400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8"/>
            <p:cNvSpPr/>
            <p:nvPr/>
          </p:nvSpPr>
          <p:spPr>
            <a:xfrm>
              <a:off x="1374873" y="1924566"/>
              <a:ext cx="932605" cy="395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UNIT 4</a:t>
              </a:r>
              <a:endParaRPr lang="bg-BG" sz="200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5651500" y="4205288"/>
            <a:ext cx="2654300" cy="458787"/>
            <a:chOff x="2329683" y="2490475"/>
            <a:chExt cx="2150296" cy="457667"/>
          </a:xfrm>
        </p:grpSpPr>
        <p:sp>
          <p:nvSpPr>
            <p:cNvPr id="60" name="Round Same Side Corner Rectangle 59"/>
            <p:cNvSpPr/>
            <p:nvPr/>
          </p:nvSpPr>
          <p:spPr>
            <a:xfrm rot="5400000">
              <a:off x="3175997" y="1644161"/>
              <a:ext cx="457667" cy="215029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 Same Side Corner Rectangle 20"/>
            <p:cNvSpPr/>
            <p:nvPr/>
          </p:nvSpPr>
          <p:spPr>
            <a:xfrm>
              <a:off x="2329683" y="2512646"/>
              <a:ext cx="2127371" cy="413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bg-BG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START UP	</a:t>
              </a:r>
              <a:r>
                <a:rPr lang="bg-BG" sz="1600" b="1" dirty="0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  </a:t>
              </a:r>
              <a:r>
                <a:rPr lang="en-US" sz="1600" b="1" dirty="0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1988</a:t>
              </a:r>
              <a:endParaRPr lang="bg-BG" sz="1600" b="1" dirty="0">
                <a:solidFill>
                  <a:srgbClr val="6699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 dirty="0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IN OPERATION</a:t>
              </a:r>
              <a:endParaRPr lang="bg-BG" sz="1600" b="1" dirty="0">
                <a:solidFill>
                  <a:srgbClr val="6699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bg-BG" sz="16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2" name="Group 23"/>
          <p:cNvGrpSpPr>
            <a:grpSpLocks/>
          </p:cNvGrpSpPr>
          <p:nvPr/>
        </p:nvGrpSpPr>
        <p:grpSpPr bwMode="auto">
          <a:xfrm>
            <a:off x="4675188" y="4149725"/>
            <a:ext cx="976312" cy="569913"/>
            <a:chOff x="1352668" y="2434343"/>
            <a:chExt cx="977015" cy="569933"/>
          </a:xfrm>
        </p:grpSpPr>
        <p:sp>
          <p:nvSpPr>
            <p:cNvPr id="63" name="Rounded Rectangle 62"/>
            <p:cNvSpPr/>
            <p:nvPr/>
          </p:nvSpPr>
          <p:spPr>
            <a:xfrm>
              <a:off x="1352668" y="2434343"/>
              <a:ext cx="977015" cy="5699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22"/>
            <p:cNvSpPr/>
            <p:nvPr/>
          </p:nvSpPr>
          <p:spPr>
            <a:xfrm>
              <a:off x="1381264" y="2462919"/>
              <a:ext cx="919824" cy="512781"/>
            </a:xfrm>
            <a:prstGeom prst="rect">
              <a:avLst/>
            </a:prstGeom>
            <a:solidFill>
              <a:srgbClr val="A6C36B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>
                  <a:solidFill>
                    <a:srgbClr val="4F6228"/>
                  </a:solidFill>
                  <a:latin typeface="Calibri" pitchFamily="34" charset="0"/>
                  <a:cs typeface="Arial" charset="0"/>
                </a:rPr>
                <a:t>UNIT 5</a:t>
              </a:r>
              <a:endParaRPr lang="bg-BG" sz="2000" b="1">
                <a:solidFill>
                  <a:srgbClr val="4F6228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5" name="Group 24"/>
          <p:cNvGrpSpPr>
            <a:grpSpLocks/>
          </p:cNvGrpSpPr>
          <p:nvPr/>
        </p:nvGrpSpPr>
        <p:grpSpPr bwMode="auto">
          <a:xfrm>
            <a:off x="5580063" y="4811713"/>
            <a:ext cx="2739192" cy="503237"/>
            <a:chOff x="2329683" y="3096210"/>
            <a:chExt cx="2146974" cy="503295"/>
          </a:xfrm>
        </p:grpSpPr>
        <p:sp>
          <p:nvSpPr>
            <p:cNvPr id="66" name="Round Same Side Corner Rectangle 65"/>
            <p:cNvSpPr/>
            <p:nvPr/>
          </p:nvSpPr>
          <p:spPr>
            <a:xfrm rot="5400000">
              <a:off x="3151522" y="2274371"/>
              <a:ext cx="503295" cy="214697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ound Same Side Corner Rectangle 24"/>
            <p:cNvSpPr/>
            <p:nvPr/>
          </p:nvSpPr>
          <p:spPr>
            <a:xfrm>
              <a:off x="2329683" y="3120025"/>
              <a:ext cx="2121837" cy="455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bg-BG" sz="16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START UP	</a:t>
              </a:r>
              <a:r>
                <a:rPr lang="bg-BG" sz="1600" b="1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   </a:t>
              </a:r>
              <a:r>
                <a:rPr lang="en-US" sz="1600" b="1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1993</a:t>
              </a:r>
              <a:endParaRPr lang="bg-BG" sz="1600" b="1">
                <a:solidFill>
                  <a:srgbClr val="6699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600" b="1">
                  <a:solidFill>
                    <a:srgbClr val="669900"/>
                  </a:solidFill>
                  <a:latin typeface="Calibri" pitchFamily="34" charset="0"/>
                  <a:cs typeface="Arial" charset="0"/>
                </a:rPr>
                <a:t>IN OPERATION</a:t>
              </a:r>
              <a:endParaRPr lang="bg-BG" sz="1600" b="1">
                <a:solidFill>
                  <a:srgbClr val="669900"/>
                </a:solidFill>
                <a:latin typeface="Calibri" pitchFamily="34" charset="0"/>
                <a:cs typeface="Arial" charset="0"/>
              </a:endParaRP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bg-BG" sz="16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8" name="Group 25"/>
          <p:cNvGrpSpPr>
            <a:grpSpLocks/>
          </p:cNvGrpSpPr>
          <p:nvPr/>
        </p:nvGrpSpPr>
        <p:grpSpPr bwMode="auto">
          <a:xfrm>
            <a:off x="4700588" y="4814888"/>
            <a:ext cx="976312" cy="500062"/>
            <a:chOff x="1377939" y="3099090"/>
            <a:chExt cx="977015" cy="500909"/>
          </a:xfrm>
        </p:grpSpPr>
        <p:sp>
          <p:nvSpPr>
            <p:cNvPr id="69" name="Rounded Rectangle 68"/>
            <p:cNvSpPr/>
            <p:nvPr/>
          </p:nvSpPr>
          <p:spPr>
            <a:xfrm>
              <a:off x="1377939" y="3099090"/>
              <a:ext cx="977015" cy="5009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ed Rectangle 26"/>
            <p:cNvSpPr/>
            <p:nvPr/>
          </p:nvSpPr>
          <p:spPr>
            <a:xfrm>
              <a:off x="1401768" y="3122942"/>
              <a:ext cx="929357" cy="453204"/>
            </a:xfrm>
            <a:prstGeom prst="rect">
              <a:avLst/>
            </a:prstGeom>
            <a:solidFill>
              <a:srgbClr val="A6C36B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6200" tIns="38100" rIns="76200" bIns="381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>
                  <a:solidFill>
                    <a:srgbClr val="4F6228"/>
                  </a:solidFill>
                  <a:latin typeface="Calibri" pitchFamily="34" charset="0"/>
                  <a:cs typeface="Arial" charset="0"/>
                </a:rPr>
                <a:t>UNIT 6</a:t>
              </a:r>
              <a:endParaRPr lang="bg-BG" sz="2000" b="1">
                <a:solidFill>
                  <a:srgbClr val="4F6228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1" name="TextBox 53"/>
          <p:cNvSpPr txBox="1">
            <a:spLocks noChangeArrowheads="1"/>
          </p:cNvSpPr>
          <p:nvPr/>
        </p:nvSpPr>
        <p:spPr bwMode="auto">
          <a:xfrm>
            <a:off x="4283968" y="5517232"/>
            <a:ext cx="4538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bg-BG" sz="1600" dirty="0">
                <a:latin typeface="Calibri" pitchFamily="34" charset="0"/>
              </a:rPr>
              <a:t>* </a:t>
            </a:r>
            <a:r>
              <a:rPr lang="en-US" sz="1600" dirty="0" smtClean="0">
                <a:latin typeface="Calibri" pitchFamily="34" charset="0"/>
              </a:rPr>
              <a:t>At the moment units 1-4 are  under supervision of State Enterprise RAW plc</a:t>
            </a:r>
            <a:endParaRPr lang="bg-BG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12722A7-9849-46DF-9BD0-D254276F610D}" type="slidenum">
              <a:rPr lang="bg-BG"/>
              <a:pPr/>
              <a:t>3</a:t>
            </a:fld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KOZLODUY NPP AT A GLANCE</a:t>
            </a:r>
            <a:endParaRPr lang="ru-RU" sz="3200" dirty="0">
              <a:effectLst/>
            </a:endParaRPr>
          </a:p>
        </p:txBody>
      </p:sp>
      <p:pic>
        <p:nvPicPr>
          <p:cNvPr id="5" name="Picture 9" descr="G:\Gerry\Presentations - both languages\Vremenna\HOG_DSC_955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4019816" cy="309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G:\Gerry\Presentations - both languages\Vremenna\str9Upravlenie_OYAG_DSCF79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068960"/>
            <a:ext cx="3495553" cy="262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43808" y="1340768"/>
            <a:ext cx="358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SPENT FUEL STORAGES</a:t>
            </a:r>
            <a:endParaRPr lang="bg-BG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348880"/>
            <a:ext cx="3114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WET SPENT FUEL STORAGE</a:t>
            </a:r>
            <a:endParaRPr lang="bg-BG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348880"/>
            <a:ext cx="3054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DRY SPENT FUEL STORAGE</a:t>
            </a:r>
            <a:endParaRPr lang="bg-BG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 txBox="1">
            <a:spLocks noGrp="1"/>
          </p:cNvSpPr>
          <p:nvPr/>
        </p:nvSpPr>
        <p:spPr bwMode="auto">
          <a:xfrm>
            <a:off x="4454525" y="6237288"/>
            <a:ext cx="622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bg-BG" sz="1600" b="1">
              <a:solidFill>
                <a:srgbClr val="005197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5364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  <a:buFontTx/>
              <a:buNone/>
            </a:pPr>
            <a:r>
              <a:rPr lang="bg-BG" dirty="0" smtClean="0"/>
              <a:t>    </a:t>
            </a:r>
            <a:r>
              <a:rPr lang="bg-BG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Mission</a:t>
            </a:r>
            <a:r>
              <a:rPr lang="bg-BG" dirty="0" smtClean="0"/>
              <a:t> </a:t>
            </a: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bg-BG" sz="2800" dirty="0" smtClean="0"/>
              <a:t>To generate safe, reliable, affordable, clean electricity for the country and region at a reasonable price.</a:t>
            </a:r>
            <a:r>
              <a:rPr lang="bg-BG" sz="2200" dirty="0" smtClean="0"/>
              <a:t/>
            </a:r>
            <a:br>
              <a:rPr lang="bg-BG" sz="2200" dirty="0" smtClean="0"/>
            </a:br>
            <a:endParaRPr lang="bg-BG" sz="22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bg-BG" dirty="0" smtClean="0"/>
              <a:t> </a:t>
            </a:r>
            <a:r>
              <a:rPr 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bg-BG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objective</a:t>
            </a: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bg-BG" sz="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bg-BG" sz="2800" dirty="0" smtClean="0"/>
              <a:t>Safe, efficient and environmentally friendly electricity generation of guaranteed quality and security of supplies in compliance with the national and international standards.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bg-BG" sz="2200" dirty="0" smtClean="0"/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bg-BG" sz="2200" dirty="0" smtClean="0"/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bg-BG" sz="220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KOZLODUY NPP AT A GLANCE</a:t>
            </a:r>
            <a:endParaRPr lang="ru-RU" sz="3200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8F4F-25FF-49BA-89D5-D06B29A33736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556792"/>
            <a:ext cx="6697687" cy="576262"/>
          </a:xfrm>
        </p:spPr>
        <p:txBody>
          <a:bodyPr/>
          <a:lstStyle/>
          <a:p>
            <a:r>
              <a:rPr lang="en-US" sz="2800" i="1" dirty="0" err="1" smtClean="0">
                <a:solidFill>
                  <a:srgbClr val="FF9933"/>
                </a:solidFill>
                <a:effectLst/>
              </a:rPr>
              <a:t>KNPP</a:t>
            </a:r>
            <a:r>
              <a:rPr lang="en-US" sz="2800" i="1" dirty="0" smtClean="0">
                <a:solidFill>
                  <a:srgbClr val="FF9933"/>
                </a:solidFill>
                <a:effectLst/>
              </a:rPr>
              <a:t> - </a:t>
            </a:r>
            <a:r>
              <a:rPr lang="bg-BG" sz="2800" i="1" dirty="0" smtClean="0">
                <a:solidFill>
                  <a:srgbClr val="FF9933"/>
                </a:solidFill>
                <a:effectLst/>
              </a:rPr>
              <a:t>OUR PRIORITIES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76872"/>
            <a:ext cx="7416800" cy="3744416"/>
          </a:xfrm>
        </p:spPr>
        <p:txBody>
          <a:bodyPr/>
          <a:lstStyle/>
          <a:p>
            <a:pPr lvl="1">
              <a:spcBef>
                <a:spcPts val="600"/>
              </a:spcBef>
              <a:buFont typeface="Wingdings" pitchFamily="2" charset="2"/>
              <a:buChar char="v"/>
            </a:pPr>
            <a:r>
              <a:rPr lang="bg-BG" sz="3200" b="1" dirty="0" smtClean="0">
                <a:solidFill>
                  <a:srgbClr val="FF9900"/>
                </a:solidFill>
              </a:rPr>
              <a:t>Safety</a:t>
            </a:r>
            <a:r>
              <a:rPr lang="bg-BG" sz="3200" b="1" dirty="0" smtClean="0">
                <a:solidFill>
                  <a:srgbClr val="005197"/>
                </a:solidFill>
              </a:rPr>
              <a:t> as a top priority</a:t>
            </a:r>
          </a:p>
          <a:p>
            <a:pPr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bg-BG" sz="3200" b="1" dirty="0" smtClean="0">
                <a:solidFill>
                  <a:srgbClr val="FF9900"/>
                </a:solidFill>
              </a:rPr>
              <a:t>Commitment</a:t>
            </a:r>
            <a:r>
              <a:rPr lang="bg-BG" sz="3200" b="1" dirty="0" smtClean="0">
                <a:solidFill>
                  <a:srgbClr val="005197"/>
                </a:solidFill>
              </a:rPr>
              <a:t>, mutual respect and recognition</a:t>
            </a:r>
          </a:p>
          <a:p>
            <a:pPr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bg-BG" sz="3200" b="1" dirty="0" smtClean="0">
                <a:solidFill>
                  <a:srgbClr val="FF9900"/>
                </a:solidFill>
              </a:rPr>
              <a:t>Personal responsibility</a:t>
            </a:r>
            <a:r>
              <a:rPr lang="bg-BG" sz="3200" b="1" dirty="0" smtClean="0">
                <a:solidFill>
                  <a:srgbClr val="005197"/>
                </a:solidFill>
              </a:rPr>
              <a:t> and openness at work</a:t>
            </a:r>
          </a:p>
          <a:p>
            <a:pPr lvl="1">
              <a:spcBef>
                <a:spcPts val="600"/>
              </a:spcBef>
              <a:buSzPct val="70000"/>
              <a:buFont typeface="Wingdings" pitchFamily="2" charset="2"/>
              <a:buChar char="v"/>
            </a:pPr>
            <a:r>
              <a:rPr lang="bg-BG" sz="3200" b="1" dirty="0" smtClean="0">
                <a:solidFill>
                  <a:srgbClr val="FF9900"/>
                </a:solidFill>
              </a:rPr>
              <a:t>Pursuit of improvement</a:t>
            </a:r>
            <a:r>
              <a:rPr lang="bg-BG" sz="3200" b="1" dirty="0" smtClean="0">
                <a:solidFill>
                  <a:srgbClr val="005197"/>
                </a:solidFill>
              </a:rPr>
              <a:t> and acquiring knowledge</a:t>
            </a:r>
            <a:endParaRPr lang="bg-BG" sz="3200" b="0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71550" y="4581525"/>
            <a:ext cx="777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20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03648" y="332656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8F8F8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KOZLODUY NPP AT A GLANCE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51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78F4F-25FF-49BA-89D5-D06B29A33736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35A1FA6-97AE-45BC-8C43-A0408A9E42B8}" type="slidenum">
              <a:rPr lang="bg-BG"/>
              <a:pPr/>
              <a:t>6</a:t>
            </a:fld>
            <a:endParaRPr lang="bg-BG"/>
          </a:p>
        </p:txBody>
      </p:sp>
      <p:graphicFrame>
        <p:nvGraphicFramePr>
          <p:cNvPr id="177154" name="Group 2"/>
          <p:cNvGraphicFramePr>
            <a:graphicFrameLocks noGrp="1"/>
          </p:cNvGraphicFramePr>
          <p:nvPr>
            <p:ph sz="half" idx="1"/>
          </p:nvPr>
        </p:nvGraphicFramePr>
        <p:xfrm>
          <a:off x="611560" y="1474552"/>
          <a:ext cx="4038600" cy="4595795"/>
        </p:xfrm>
        <a:graphic>
          <a:graphicData uri="http://schemas.openxmlformats.org/drawingml/2006/table">
            <a:tbl>
              <a:tblPr/>
              <a:tblGrid>
                <a:gridCol w="658813"/>
                <a:gridCol w="33797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1990</a:t>
                      </a: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ASSET 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1-4;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OSART  5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1992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ASSET 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1-4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FOLLOW UP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1993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FOLLOW-UP 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ASSET 1-4 FINAL FOLLOW-UP</a:t>
                      </a: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97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1994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ASSET 5&amp;6; IPERS 5&amp;6;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FOLLOW-UP 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197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1995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-12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5&amp;6 </a:t>
                      </a:r>
                    </a:p>
                    <a:p>
                      <a:pPr marL="12700" marR="0" lvl="0" indent="-12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5&amp;6 G-24 MISSION </a:t>
                      </a:r>
                    </a:p>
                    <a:p>
                      <a:pPr marL="12700" marR="0" lvl="0" indent="-12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BENCHMARK MISSION</a:t>
                      </a:r>
                    </a:p>
                    <a:p>
                      <a:pPr marL="12700" marR="0" lvl="0" indent="-12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REVIEW 5&amp;6 MODERNIZ. PRG 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1996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I</a:t>
                      </a:r>
                      <a:r>
                        <a:rPr kumimoji="0" 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PPAS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– 1-4 FOLLOW-UP</a:t>
                      </a:r>
                      <a:r>
                        <a:rPr kumimoji="0" 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1997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ASSET 5&amp;6 FOLLOW-UP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MISSION EMERGENCY PROCEDURES 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1998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EC MISSION ON PHARE – RISK AUDIT 5&amp;6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1999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OSART 1-4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WENRA 1-4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MISSION EMERGENCY PROCEDURES 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REVIEW 5&amp;6 MODERNIZATION PRG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REVIEW 3&amp;4 RECONSTRUCTION PRG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214" name="Group 62"/>
          <p:cNvGraphicFramePr>
            <a:graphicFrameLocks noGrp="1"/>
          </p:cNvGraphicFramePr>
          <p:nvPr>
            <p:ph sz="half" idx="2"/>
          </p:nvPr>
        </p:nvGraphicFramePr>
        <p:xfrm>
          <a:off x="4860032" y="1357298"/>
          <a:ext cx="4038600" cy="4617848"/>
        </p:xfrm>
        <a:graphic>
          <a:graphicData uri="http://schemas.openxmlformats.org/drawingml/2006/table">
            <a:tbl>
              <a:tblPr/>
              <a:tblGrid>
                <a:gridCol w="644525"/>
                <a:gridCol w="33940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OSART 1-4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FOLLOW-UP 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REVIEW KNPP ORGANIZAT. STRUCTURE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2002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IPPAS 1-6 FOLLOW 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SRM 3&amp;4 FOLLOW UP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3&amp;4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EC PEER REVIEW 3&amp;4 (AQG/WPNS)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EC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MISSION UNDER THE TERMS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OF ARTICLE 35 OF THE EURATOM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TREATY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FOLLOW UP MISSION 5&amp;6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MODERNIZATION PRG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5&amp;6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5&amp;6 FOLLOW UP 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EC REVIEW (stress tests performance)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OSART 5&amp;6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5&amp;6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IPSART MISSION 5&amp;6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  <a:endParaRPr kumimoji="0" lang="bg-BG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IAEA OSART 5&amp;6 FOLLOW UP</a:t>
                      </a:r>
                      <a:endParaRPr kumimoji="0" lang="bg-BG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WANO PEER REVIEW 5&amp;6</a:t>
                      </a: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1103"/>
                          </a:solidFill>
                          <a:effectLst/>
                          <a:latin typeface="Arial" pitchFamily="34" charset="0"/>
                        </a:rPr>
                        <a:t>FOLLOW UP 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5110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5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258888" y="403227"/>
            <a:ext cx="7599392" cy="66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KNPP AT A </a:t>
            </a:r>
            <a:r>
              <a:rPr lang="en-US" sz="2400" b="1" dirty="0" smtClean="0">
                <a:solidFill>
                  <a:srgbClr val="0051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GLANCE -</a:t>
            </a:r>
            <a:r>
              <a:rPr lang="en-US" sz="2400" b="1" dirty="0" smtClean="0">
                <a:solidFill>
                  <a:srgbClr val="005197"/>
                </a:solidFill>
                <a:sym typeface="Arial" pitchFamily="34" charset="0"/>
              </a:rPr>
              <a:t> </a:t>
            </a:r>
            <a:r>
              <a:rPr lang="en-US" sz="2400" b="1" dirty="0" smtClean="0">
                <a:solidFill>
                  <a:srgbClr val="005197"/>
                </a:solidFill>
                <a:sym typeface="Arial" pitchFamily="34" charset="0"/>
              </a:rPr>
              <a:t>INTERNATIONAL REVIEWS</a:t>
            </a:r>
            <a:endParaRPr lang="en-US" sz="2400" b="1" dirty="0" smtClean="0">
              <a:solidFill>
                <a:srgbClr val="005197"/>
              </a:solidFill>
              <a:effectLst>
                <a:outerShdw blurRad="38100" dist="38100" dir="2700000" algn="tl">
                  <a:srgbClr val="C0C0C0"/>
                </a:outerShdw>
              </a:effectLst>
              <a:sym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1A3B-CB93-4F95-A0E5-FCEF5F695472}" type="slidenum">
              <a:rPr lang="bg-BG" smtClean="0"/>
              <a:pPr/>
              <a:t>7</a:t>
            </a:fld>
            <a:endParaRPr lang="bg-BG"/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2195736" y="1340768"/>
            <a:ext cx="4234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5197"/>
                </a:solidFill>
                <a:latin typeface="Calibri" pitchFamily="34" charset="0"/>
              </a:rPr>
              <a:t>GENERAL PERFORMANCE INDICATORS</a:t>
            </a:r>
            <a:endParaRPr lang="bg-BG" sz="2000" b="1" dirty="0" smtClean="0">
              <a:solidFill>
                <a:srgbClr val="005197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0892" y="4083800"/>
            <a:ext cx="1914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 Narrow" pitchFamily="34" charset="0"/>
              </a:rPr>
              <a:t>*Dispatching </a:t>
            </a:r>
            <a:r>
              <a:rPr lang="en-US" dirty="0" smtClean="0">
                <a:latin typeface="Arial Narrow" pitchFamily="34" charset="0"/>
              </a:rPr>
              <a:t>restriction in favor of </a:t>
            </a:r>
            <a:r>
              <a:rPr lang="en-US" dirty="0" err="1" smtClean="0">
                <a:latin typeface="Arial Narrow" pitchFamily="34" charset="0"/>
              </a:rPr>
              <a:t>renewables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en-US" dirty="0" smtClean="0">
              <a:latin typeface="Arial Narrow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dirty="0" smtClean="0">
              <a:latin typeface="Arial Narrow" pitchFamily="34" charset="0"/>
            </a:endParaRPr>
          </a:p>
          <a:p>
            <a:pPr algn="l">
              <a:defRPr/>
            </a:pPr>
            <a:r>
              <a:rPr lang="en-US" dirty="0" smtClean="0">
                <a:latin typeface="Arial Narrow" pitchFamily="34" charset="0"/>
              </a:rPr>
              <a:t>** Half-year of 201</a:t>
            </a:r>
            <a:r>
              <a:rPr lang="bg-BG" dirty="0" smtClean="0">
                <a:latin typeface="Arial Narrow" pitchFamily="34" charset="0"/>
              </a:rPr>
              <a:t>6.</a:t>
            </a:r>
            <a:endParaRPr lang="en-US" dirty="0" smtClean="0">
              <a:latin typeface="Arial Narrow" pitchFamily="34" charset="0"/>
            </a:endParaRP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xmlns="" val="1299109813"/>
              </p:ext>
            </p:extLst>
          </p:nvPr>
        </p:nvGraphicFramePr>
        <p:xfrm>
          <a:off x="304800" y="1752600"/>
          <a:ext cx="662465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200" dirty="0" smtClean="0">
                <a:sym typeface="Arial" pitchFamily="34" charset="0"/>
              </a:rPr>
              <a:t>KNPP AT A GLANCE </a:t>
            </a:r>
            <a:r>
              <a:rPr lang="en-US" sz="3200" dirty="0" smtClean="0">
                <a:sym typeface="Arial" pitchFamily="34" charset="0"/>
              </a:rPr>
              <a:t>- </a:t>
            </a:r>
            <a:r>
              <a:rPr lang="en-US" sz="3200" dirty="0" smtClean="0">
                <a:effectLst/>
              </a:rPr>
              <a:t>OPERATION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1A3B-CB93-4F95-A0E5-FCEF5F695472}" type="slidenum">
              <a:rPr lang="bg-BG" smtClean="0"/>
              <a:pPr/>
              <a:t>8</a:t>
            </a:fld>
            <a:endParaRPr lang="bg-BG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1201412516"/>
              </p:ext>
            </p:extLst>
          </p:nvPr>
        </p:nvGraphicFramePr>
        <p:xfrm>
          <a:off x="428596" y="1571612"/>
          <a:ext cx="7019948" cy="39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7290" y="5643578"/>
            <a:ext cx="271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* </a:t>
            </a:r>
            <a:r>
              <a:rPr lang="bg-BG" dirty="0" smtClean="0">
                <a:solidFill>
                  <a:srgbClr val="002060"/>
                </a:solidFill>
                <a:latin typeface="Calibri" pitchFamily="34" charset="0"/>
              </a:rPr>
              <a:t>Until the end of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June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929454" y="1428736"/>
            <a:ext cx="1785950" cy="969838"/>
          </a:xfrm>
          <a:prstGeom prst="borderCallout2">
            <a:avLst>
              <a:gd name="adj1" fmla="val 46158"/>
              <a:gd name="adj2" fmla="val -1363"/>
              <a:gd name="adj3" fmla="val 46700"/>
              <a:gd name="adj4" fmla="val -42108"/>
              <a:gd name="adj5" fmla="val 101450"/>
              <a:gd name="adj6" fmla="val -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32% of national electricity production</a:t>
            </a: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15963"/>
          </a:xfrm>
        </p:spPr>
        <p:txBody>
          <a:bodyPr/>
          <a:lstStyle/>
          <a:p>
            <a:r>
              <a:rPr lang="en-US" sz="3200" dirty="0" smtClean="0">
                <a:sym typeface="Arial" pitchFamily="34" charset="0"/>
              </a:rPr>
              <a:t>KNPP AT A GLANCE </a:t>
            </a:r>
            <a:r>
              <a:rPr lang="en-US" sz="3200" dirty="0" smtClean="0">
                <a:sym typeface="Arial" pitchFamily="34" charset="0"/>
              </a:rPr>
              <a:t>- </a:t>
            </a:r>
            <a:r>
              <a:rPr lang="en-US" sz="3200" dirty="0" smtClean="0">
                <a:effectLst/>
              </a:rPr>
              <a:t>OPERATION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873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3971</TotalTime>
  <Words>1719</Words>
  <Application>Microsoft Office PowerPoint</Application>
  <PresentationFormat>On-screen Show (4:3)</PresentationFormat>
  <Paragraphs>325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0</vt:lpstr>
      <vt:lpstr>KOZLODUY NPP AT A GLANCE</vt:lpstr>
      <vt:lpstr>KOZLODUY NPP AT A GLANCE</vt:lpstr>
      <vt:lpstr>KOZLODUY NPP AT A GLANCE</vt:lpstr>
      <vt:lpstr>KOZLODUY NPP AT A GLANCE</vt:lpstr>
      <vt:lpstr>KNPP - OUR PRIORITIES</vt:lpstr>
      <vt:lpstr>Slide 6</vt:lpstr>
      <vt:lpstr>KNPP AT A GLANCE - OPERATION</vt:lpstr>
      <vt:lpstr>KNPP AT A GLANCE - OPERATION</vt:lpstr>
      <vt:lpstr>Slide 9</vt:lpstr>
      <vt:lpstr>NUCLEAR SAFETY</vt:lpstr>
      <vt:lpstr>RADIATION PROTECTION</vt:lpstr>
      <vt:lpstr>RADIATION PROTECTION</vt:lpstr>
      <vt:lpstr>RADIATION MONITORING</vt:lpstr>
      <vt:lpstr>RADIATION MONITORING</vt:lpstr>
      <vt:lpstr>NON-RADIOLOGICAL ASPECTS</vt:lpstr>
      <vt:lpstr>PRIORITY PROJECTS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KNPP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NPP Kozloduy</dc:title>
  <dc:creator>Nikola Pandov</dc:creator>
  <cp:lastModifiedBy>Lubomir</cp:lastModifiedBy>
  <cp:revision>129</cp:revision>
  <dcterms:created xsi:type="dcterms:W3CDTF">2004-05-10T12:48:28Z</dcterms:created>
  <dcterms:modified xsi:type="dcterms:W3CDTF">2016-09-11T17:42:46Z</dcterms:modified>
</cp:coreProperties>
</file>